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300" r:id="rId3"/>
    <p:sldId id="336" r:id="rId4"/>
    <p:sldId id="289" r:id="rId5"/>
    <p:sldId id="291" r:id="rId6"/>
    <p:sldId id="314" r:id="rId7"/>
    <p:sldId id="324" r:id="rId8"/>
    <p:sldId id="302" r:id="rId9"/>
    <p:sldId id="304" r:id="rId10"/>
    <p:sldId id="303" r:id="rId11"/>
    <p:sldId id="340" r:id="rId12"/>
    <p:sldId id="310" r:id="rId13"/>
    <p:sldId id="341" r:id="rId14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99"/>
    <a:srgbClr val="000099"/>
    <a:srgbClr val="FF66CC"/>
    <a:srgbClr val="CCFF66"/>
    <a:srgbClr val="000066"/>
    <a:srgbClr val="00007A"/>
    <a:srgbClr val="0000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 snapToGrid="0">
      <p:cViewPr>
        <p:scale>
          <a:sx n="80" d="100"/>
          <a:sy n="80" d="100"/>
        </p:scale>
        <p:origin x="-251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3;&#1086;&#1074;&#1072;&#1103;%20&#1087;&#1072;&#1087;&#1082;&#1072;\&#1053;&#1040;&#1059;&#1063;&#1053;&#1040;&#1071;%20&#1056;&#1040;&#1041;&#1054;&#1058;&#1040;%20&#1051;&#1060;%20&#1057;&#1048;&#1041;&#1043;&#1058;&#1059;\&#1053;&#1048;&#1056;-2015\&#1054;&#1090;&#1095;&#1077;&#1090;%202015\&#1048;&#1090;&#1086;&#1075;&#1080;%202015%20&#1075;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3;&#1086;&#1074;&#1072;&#1103;%20&#1087;&#1072;&#1087;&#1082;&#1072;\&#1053;&#1040;&#1059;&#1063;&#1053;&#1040;&#1071;%20&#1056;&#1040;&#1041;&#1054;&#1058;&#1040;%20&#1051;&#1060;%20&#1057;&#1048;&#1041;&#1043;&#1058;&#1059;\&#1053;&#1048;&#1056;-2015\&#1054;&#1090;&#1095;&#1077;&#1090;%202015\&#1048;&#1090;&#1086;&#1075;&#1080;%202015%20&#1075;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3;&#1086;&#1074;&#1072;&#1103;%20&#1087;&#1072;&#1087;&#1082;&#1072;\&#1053;&#1040;&#1059;&#1063;&#1053;&#1040;&#1071;%20&#1056;&#1040;&#1041;&#1054;&#1058;&#1040;%20&#1051;&#1060;%20&#1057;&#1048;&#1041;&#1043;&#1058;&#1059;\&#1053;&#1048;&#1056;-2015\&#1054;&#1090;&#1095;&#1077;&#1090;%202015\&#1048;&#1090;&#1086;&#1075;&#1080;%202015%20&#1075;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3;&#1086;&#1074;&#1072;&#1103;%20&#1087;&#1072;&#1087;&#1082;&#1072;\&#1053;&#1040;&#1059;&#1063;&#1053;&#1040;&#1071;%20&#1056;&#1040;&#1041;&#1054;&#1058;&#1040;%20&#1051;&#1060;%20&#1057;&#1048;&#1041;&#1043;&#1058;&#1059;\&#1053;&#1048;&#1056;-2015\&#1054;&#1090;&#1095;&#1077;&#1090;%202015\&#1048;&#1090;&#1086;&#1075;&#1080;%202015%20&#1075;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3;&#1086;&#1074;&#1072;&#1103;%20&#1087;&#1072;&#1087;&#1082;&#1072;\&#1053;&#1040;&#1059;&#1063;&#1053;&#1040;&#1071;%20&#1056;&#1040;&#1041;&#1054;&#1058;&#1040;%20&#1051;&#1060;%20&#1057;&#1048;&#1041;&#1043;&#1058;&#1059;\&#1053;&#1048;&#1056;-2015\&#1054;&#1090;&#1095;&#1077;&#1090;%202015\&#1048;&#1090;&#1086;&#1075;&#1080;%202015%20&#1075;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Доля штатных НПР</a:t>
            </a:r>
          </a:p>
        </c:rich>
      </c:tx>
      <c:layout>
        <c:manualLayout>
          <c:xMode val="edge"/>
          <c:yMode val="edge"/>
          <c:x val="0.32801848642403275"/>
          <c:y val="1.414685104660427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Лист2!$C$69</c:f>
              <c:strCache>
                <c:ptCount val="1"/>
                <c:pt idx="0">
                  <c:v>Физ.лица</c:v>
                </c:pt>
              </c:strCache>
            </c:strRef>
          </c:tx>
          <c:cat>
            <c:strRef>
              <c:f>Лист2!$B$70:$B$78</c:f>
              <c:strCache>
                <c:ptCount val="9"/>
                <c:pt idx="0">
                  <c:v>09.03.01.</c:v>
                </c:pt>
                <c:pt idx="1">
                  <c:v>15.03.02.</c:v>
                </c:pt>
                <c:pt idx="2">
                  <c:v>15.04.02.</c:v>
                </c:pt>
                <c:pt idx="3">
                  <c:v>35.03.02 Л</c:v>
                </c:pt>
                <c:pt idx="4">
                  <c:v>35.03.02 Т</c:v>
                </c:pt>
                <c:pt idx="5">
                  <c:v>35.04.02</c:v>
                </c:pt>
                <c:pt idx="6">
                  <c:v>38.03.01</c:v>
                </c:pt>
                <c:pt idx="7">
                  <c:v>38.03.02 </c:v>
                </c:pt>
                <c:pt idx="8">
                  <c:v>39.03.02 </c:v>
                </c:pt>
              </c:strCache>
            </c:strRef>
          </c:cat>
          <c:val>
            <c:numRef>
              <c:f>Лист2!$C$70:$C$77</c:f>
              <c:numCache>
                <c:formatCode>General</c:formatCode>
                <c:ptCount val="8"/>
                <c:pt idx="0">
                  <c:v>76.900000000000006</c:v>
                </c:pt>
                <c:pt idx="1">
                  <c:v>84.8</c:v>
                </c:pt>
                <c:pt idx="2">
                  <c:v>88.9</c:v>
                </c:pt>
                <c:pt idx="3">
                  <c:v>90.3</c:v>
                </c:pt>
                <c:pt idx="4">
                  <c:v>82.9</c:v>
                </c:pt>
                <c:pt idx="5">
                  <c:v>83.3</c:v>
                </c:pt>
                <c:pt idx="6">
                  <c:v>80.599999999999994</c:v>
                </c:pt>
                <c:pt idx="7">
                  <c:v>79.3</c:v>
                </c:pt>
              </c:numCache>
            </c:numRef>
          </c:val>
        </c:ser>
        <c:ser>
          <c:idx val="1"/>
          <c:order val="1"/>
          <c:tx>
            <c:strRef>
              <c:f>Лист2!$D$69</c:f>
              <c:strCache>
                <c:ptCount val="1"/>
                <c:pt idx="0">
                  <c:v>Ставки</c:v>
                </c:pt>
              </c:strCache>
            </c:strRef>
          </c:tx>
          <c:cat>
            <c:strRef>
              <c:f>Лист2!$B$70:$B$78</c:f>
              <c:strCache>
                <c:ptCount val="9"/>
                <c:pt idx="0">
                  <c:v>09.03.01.</c:v>
                </c:pt>
                <c:pt idx="1">
                  <c:v>15.03.02.</c:v>
                </c:pt>
                <c:pt idx="2">
                  <c:v>15.04.02.</c:v>
                </c:pt>
                <c:pt idx="3">
                  <c:v>35.03.02 Л</c:v>
                </c:pt>
                <c:pt idx="4">
                  <c:v>35.03.02 Т</c:v>
                </c:pt>
                <c:pt idx="5">
                  <c:v>35.04.02</c:v>
                </c:pt>
                <c:pt idx="6">
                  <c:v>38.03.01</c:v>
                </c:pt>
                <c:pt idx="7">
                  <c:v>38.03.02 </c:v>
                </c:pt>
                <c:pt idx="8">
                  <c:v>39.03.02 </c:v>
                </c:pt>
              </c:strCache>
            </c:strRef>
          </c:cat>
          <c:val>
            <c:numRef>
              <c:f>Лист2!$D$70:$D$77</c:f>
              <c:numCache>
                <c:formatCode>General</c:formatCode>
                <c:ptCount val="8"/>
                <c:pt idx="0">
                  <c:v>79.599999999999994</c:v>
                </c:pt>
                <c:pt idx="1">
                  <c:v>93.9</c:v>
                </c:pt>
                <c:pt idx="2">
                  <c:v>87.9</c:v>
                </c:pt>
                <c:pt idx="3">
                  <c:v>96.1</c:v>
                </c:pt>
                <c:pt idx="4">
                  <c:v>88.9</c:v>
                </c:pt>
                <c:pt idx="5">
                  <c:v>80</c:v>
                </c:pt>
                <c:pt idx="6">
                  <c:v>94.4</c:v>
                </c:pt>
                <c:pt idx="7">
                  <c:v>93.2</c:v>
                </c:pt>
              </c:numCache>
            </c:numRef>
          </c:val>
        </c:ser>
        <c:dLbls>
          <c:showVal val="1"/>
        </c:dLbls>
        <c:axId val="63703680"/>
        <c:axId val="63718144"/>
      </c:barChart>
      <c:catAx>
        <c:axId val="63703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Образовательная программа</a:t>
                </a:r>
              </a:p>
            </c:rich>
          </c:tx>
          <c:layout/>
        </c:title>
        <c:numFmt formatCode="General" sourceLinked="1"/>
        <c:tickLblPos val="nextTo"/>
        <c:crossAx val="63718144"/>
        <c:crosses val="autoZero"/>
        <c:auto val="1"/>
        <c:lblAlgn val="ctr"/>
        <c:lblOffset val="100"/>
      </c:catAx>
      <c:valAx>
        <c:axId val="63718144"/>
        <c:scaling>
          <c:orientation val="minMax"/>
        </c:scaling>
        <c:axPos val="l"/>
        <c:majorGridlines/>
        <c:numFmt formatCode="General" sourceLinked="1"/>
        <c:tickLblPos val="nextTo"/>
        <c:crossAx val="63703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45121157949004"/>
          <c:y val="0.14957391520089838"/>
          <c:w val="0.29771112233154562"/>
          <c:h val="9.6077094840756855E-2"/>
        </c:manualLayout>
      </c:layout>
      <c:overlay val="1"/>
    </c:legend>
    <c:plotVisOnly val="1"/>
    <c:dispBlanksAs val="gap"/>
  </c:chart>
  <c:spPr>
    <a:solidFill>
      <a:schemeClr val="accent3"/>
    </a:solidFill>
  </c:spPr>
  <c:txPr>
    <a:bodyPr/>
    <a:lstStyle/>
    <a:p>
      <a:pPr>
        <a:defRPr sz="16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Лист1!$B$166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Лист1!$A$167:$A$171</c:f>
              <c:strCache>
                <c:ptCount val="5"/>
                <c:pt idx="0">
                  <c:v>Доля НПР, имеющих ученую степень кандидата наук, в общей численности НПР</c:v>
                </c:pt>
                <c:pt idx="1">
                  <c:v>Доля НПР, имеющих ученую степень доктора наук, в общей численности НПР</c:v>
                </c:pt>
                <c:pt idx="2">
                  <c:v>Удельный вес НПР, имеющих ученую степень кандидата и доктора наук, в общей численности НПР вуза (без совместителей и работающих по договорам гражданско-правового характера)</c:v>
                </c:pt>
                <c:pt idx="3">
                  <c:v>Число НПР, имеющих ученую степень кандидата и доктора наук, в расчете на 100 студентов</c:v>
                </c:pt>
                <c:pt idx="4">
                  <c:v>Доля штатных работников ППС в общей численности ППС</c:v>
                </c:pt>
              </c:strCache>
            </c:strRef>
          </c:cat>
          <c:val>
            <c:numRef>
              <c:f>Лист1!$B$167:$B$171</c:f>
              <c:numCache>
                <c:formatCode>General</c:formatCode>
                <c:ptCount val="5"/>
                <c:pt idx="0">
                  <c:v>68.5</c:v>
                </c:pt>
                <c:pt idx="1">
                  <c:v>9.66</c:v>
                </c:pt>
                <c:pt idx="2">
                  <c:v>73.61999999999999</c:v>
                </c:pt>
                <c:pt idx="3">
                  <c:v>5.46</c:v>
                </c:pt>
                <c:pt idx="4">
                  <c:v>64.790000000000006</c:v>
                </c:pt>
              </c:numCache>
            </c:numRef>
          </c:val>
        </c:ser>
        <c:ser>
          <c:idx val="1"/>
          <c:order val="1"/>
          <c:tx>
            <c:strRef>
              <c:f>Лист1!$C$166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Лист1!$A$167:$A$171</c:f>
              <c:strCache>
                <c:ptCount val="5"/>
                <c:pt idx="0">
                  <c:v>Доля НПР, имеющих ученую степень кандидата наук, в общей численности НПР</c:v>
                </c:pt>
                <c:pt idx="1">
                  <c:v>Доля НПР, имеющих ученую степень доктора наук, в общей численности НПР</c:v>
                </c:pt>
                <c:pt idx="2">
                  <c:v>Удельный вес НПР, имеющих ученую степень кандидата и доктора наук, в общей численности НПР вуза (без совместителей и работающих по договорам гражданско-правового характера)</c:v>
                </c:pt>
                <c:pt idx="3">
                  <c:v>Число НПР, имеющих ученую степень кандидата и доктора наук, в расчете на 100 студентов</c:v>
                </c:pt>
                <c:pt idx="4">
                  <c:v>Доля штатных работников ППС в общей численности ППС</c:v>
                </c:pt>
              </c:strCache>
            </c:strRef>
          </c:cat>
          <c:val>
            <c:numRef>
              <c:f>Лист1!$C$167:$C$171</c:f>
              <c:numCache>
                <c:formatCode>General</c:formatCode>
                <c:ptCount val="5"/>
                <c:pt idx="0">
                  <c:v>68.599999999999994</c:v>
                </c:pt>
                <c:pt idx="1">
                  <c:v>13.3</c:v>
                </c:pt>
                <c:pt idx="2">
                  <c:v>94.9</c:v>
                </c:pt>
                <c:pt idx="3">
                  <c:v>9.02</c:v>
                </c:pt>
                <c:pt idx="4">
                  <c:v>92.6</c:v>
                </c:pt>
              </c:numCache>
            </c:numRef>
          </c:val>
        </c:ser>
        <c:ser>
          <c:idx val="2"/>
          <c:order val="2"/>
          <c:tx>
            <c:strRef>
              <c:f>Лист1!$D$166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Лист1!$A$167:$A$171</c:f>
              <c:strCache>
                <c:ptCount val="5"/>
                <c:pt idx="0">
                  <c:v>Доля НПР, имеющих ученую степень кандидата наук, в общей численности НПР</c:v>
                </c:pt>
                <c:pt idx="1">
                  <c:v>Доля НПР, имеющих ученую степень доктора наук, в общей численности НПР</c:v>
                </c:pt>
                <c:pt idx="2">
                  <c:v>Удельный вес НПР, имеющих ученую степень кандидата и доктора наук, в общей численности НПР вуза (без совместителей и работающих по договорам гражданско-правового характера)</c:v>
                </c:pt>
                <c:pt idx="3">
                  <c:v>Число НПР, имеющих ученую степень кандидата и доктора наук, в расчете на 100 студентов</c:v>
                </c:pt>
                <c:pt idx="4">
                  <c:v>Доля штатных работников ППС в общей численности ППС</c:v>
                </c:pt>
              </c:strCache>
            </c:strRef>
          </c:cat>
          <c:val>
            <c:numRef>
              <c:f>Лист1!$D$167:$D$171</c:f>
              <c:numCache>
                <c:formatCode>General</c:formatCode>
                <c:ptCount val="5"/>
                <c:pt idx="0">
                  <c:v>76.19</c:v>
                </c:pt>
                <c:pt idx="1">
                  <c:v>4.0999999999999996</c:v>
                </c:pt>
                <c:pt idx="2">
                  <c:v>80.290000000000006</c:v>
                </c:pt>
                <c:pt idx="3">
                  <c:v>7.6</c:v>
                </c:pt>
                <c:pt idx="4">
                  <c:v>100</c:v>
                </c:pt>
              </c:numCache>
            </c:numRef>
          </c:val>
        </c:ser>
        <c:dLbls>
          <c:showVal val="1"/>
        </c:dLbls>
        <c:axId val="67311872"/>
        <c:axId val="67338624"/>
      </c:barChart>
      <c:catAx>
        <c:axId val="67311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Кадровый состав (на 1.10.2015)</a:t>
                </a:r>
              </a:p>
              <a:p>
                <a:pPr>
                  <a:defRPr/>
                </a:pPr>
                <a:endParaRPr lang="ru-RU"/>
              </a:p>
            </c:rich>
          </c:tx>
          <c:layout/>
        </c:title>
        <c:numFmt formatCode="General" sourceLinked="1"/>
        <c:tickLblPos val="nextTo"/>
        <c:crossAx val="67338624"/>
        <c:crosses val="autoZero"/>
        <c:auto val="1"/>
        <c:lblAlgn val="ctr"/>
        <c:lblOffset val="100"/>
      </c:catAx>
      <c:valAx>
        <c:axId val="67338624"/>
        <c:scaling>
          <c:orientation val="minMax"/>
        </c:scaling>
        <c:axPos val="l"/>
        <c:majorGridlines/>
        <c:numFmt formatCode="General" sourceLinked="1"/>
        <c:tickLblPos val="nextTo"/>
        <c:crossAx val="6731187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bg1"/>
    </a:solidFill>
  </c:spPr>
  <c:txPr>
    <a:bodyPr/>
    <a:lstStyle/>
    <a:p>
      <a:pPr>
        <a:defRPr sz="105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Лист1!$A$89</c:f>
              <c:strCache>
                <c:ptCount val="1"/>
                <c:pt idx="0">
                  <c:v>Субъекты РФ</c:v>
                </c:pt>
              </c:strCache>
            </c:strRef>
          </c:tx>
          <c:cat>
            <c:numRef>
              <c:f>Лист1!$B$88:$F$88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Лист1!$B$89:$F$89</c:f>
              <c:numCache>
                <c:formatCode>General</c:formatCode>
                <c:ptCount val="5"/>
                <c:pt idx="0">
                  <c:v>414.6</c:v>
                </c:pt>
                <c:pt idx="1">
                  <c:v>18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Лист1!$A$90</c:f>
              <c:strCache>
                <c:ptCount val="1"/>
                <c:pt idx="0">
                  <c:v>Российские научные фонды</c:v>
                </c:pt>
              </c:strCache>
            </c:strRef>
          </c:tx>
          <c:cat>
            <c:numRef>
              <c:f>Лист1!$B$88:$F$88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Лист1!$B$90:$F$90</c:f>
              <c:numCache>
                <c:formatCode>General</c:formatCode>
                <c:ptCount val="5"/>
                <c:pt idx="0">
                  <c:v>1110.94</c:v>
                </c:pt>
                <c:pt idx="1">
                  <c:v>383.4</c:v>
                </c:pt>
                <c:pt idx="2">
                  <c:v>767.91399999999999</c:v>
                </c:pt>
                <c:pt idx="3">
                  <c:v>577</c:v>
                </c:pt>
                <c:pt idx="4">
                  <c:v>2025</c:v>
                </c:pt>
              </c:numCache>
            </c:numRef>
          </c:val>
        </c:ser>
        <c:ser>
          <c:idx val="2"/>
          <c:order val="2"/>
          <c:tx>
            <c:strRef>
              <c:f>Лист1!$A$91</c:f>
              <c:strCache>
                <c:ptCount val="1"/>
                <c:pt idx="0">
                  <c:v>Хоздоговоры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Лист1!$B$88:$F$88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Лист1!$B$91:$F$91</c:f>
              <c:numCache>
                <c:formatCode>General</c:formatCode>
                <c:ptCount val="5"/>
                <c:pt idx="0">
                  <c:v>653.33999999999958</c:v>
                </c:pt>
                <c:pt idx="1">
                  <c:v>536.5</c:v>
                </c:pt>
                <c:pt idx="2">
                  <c:v>841.2</c:v>
                </c:pt>
                <c:pt idx="3">
                  <c:v>1887</c:v>
                </c:pt>
                <c:pt idx="4">
                  <c:v>411.5</c:v>
                </c:pt>
              </c:numCache>
            </c:numRef>
          </c:val>
        </c:ser>
        <c:dLbls>
          <c:showVal val="1"/>
        </c:dLbls>
        <c:overlap val="100"/>
        <c:axId val="67365120"/>
        <c:axId val="63250816"/>
      </c:barChart>
      <c:catAx>
        <c:axId val="67365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</a:t>
                </a:r>
              </a:p>
            </c:rich>
          </c:tx>
          <c:layout/>
        </c:title>
        <c:numFmt formatCode="General" sourceLinked="1"/>
        <c:tickLblPos val="nextTo"/>
        <c:crossAx val="63250816"/>
        <c:crosses val="autoZero"/>
        <c:auto val="1"/>
        <c:lblAlgn val="ctr"/>
        <c:lblOffset val="100"/>
      </c:catAx>
      <c:valAx>
        <c:axId val="63250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Сумма, тыс. руб.</a:t>
                </a:r>
              </a:p>
            </c:rich>
          </c:tx>
          <c:layout/>
        </c:title>
        <c:numFmt formatCode="General" sourceLinked="1"/>
        <c:tickLblPos val="nextTo"/>
        <c:crossAx val="6736512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Лист1!$A$132</c:f>
              <c:strCache>
                <c:ptCount val="1"/>
                <c:pt idx="0">
                  <c:v>Поддержанные заявки</c:v>
                </c:pt>
              </c:strCache>
            </c:strRef>
          </c:tx>
          <c:cat>
            <c:numRef>
              <c:f>Лист1!$B$131:$F$131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Лист1!$B$132:$F$132</c:f>
              <c:numCache>
                <c:formatCode>General</c:formatCode>
                <c:ptCount val="5"/>
                <c:pt idx="0">
                  <c:v>15</c:v>
                </c:pt>
                <c:pt idx="1">
                  <c:v>8</c:v>
                </c:pt>
                <c:pt idx="2">
                  <c:v>14</c:v>
                </c:pt>
                <c:pt idx="3">
                  <c:v>15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Лист1!$A$133</c:f>
              <c:strCache>
                <c:ptCount val="1"/>
                <c:pt idx="0">
                  <c:v>Количество заявок</c:v>
                </c:pt>
              </c:strCache>
            </c:strRef>
          </c:tx>
          <c:cat>
            <c:numRef>
              <c:f>Лист1!$B$131:$F$131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Лист1!$B$133:$F$133</c:f>
              <c:numCache>
                <c:formatCode>General</c:formatCode>
                <c:ptCount val="5"/>
                <c:pt idx="0">
                  <c:v>37</c:v>
                </c:pt>
                <c:pt idx="1">
                  <c:v>41</c:v>
                </c:pt>
                <c:pt idx="2">
                  <c:v>52</c:v>
                </c:pt>
                <c:pt idx="3">
                  <c:v>56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Лист1!$A$134</c:f>
              <c:strCache>
                <c:ptCount val="1"/>
                <c:pt idx="0">
                  <c:v>Финансирование,тыс. руб.</c:v>
                </c:pt>
              </c:strCache>
            </c:strRef>
          </c:tx>
          <c:spPr>
            <a:solidFill>
              <a:srgbClr val="99FF99"/>
            </a:solidFill>
          </c:spPr>
          <c:cat>
            <c:numRef>
              <c:f>Лист1!$B$131:$F$131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Лист1!$B$134:$F$134</c:f>
              <c:numCache>
                <c:formatCode>General</c:formatCode>
                <c:ptCount val="5"/>
                <c:pt idx="0">
                  <c:v>1110.94</c:v>
                </c:pt>
                <c:pt idx="1">
                  <c:v>383.4</c:v>
                </c:pt>
                <c:pt idx="2">
                  <c:v>767.91399999999999</c:v>
                </c:pt>
                <c:pt idx="3">
                  <c:v>383.4</c:v>
                </c:pt>
                <c:pt idx="4">
                  <c:v>2025</c:v>
                </c:pt>
              </c:numCache>
            </c:numRef>
          </c:val>
        </c:ser>
        <c:dLbls>
          <c:showVal val="1"/>
        </c:dLbls>
        <c:axId val="63273600"/>
        <c:axId val="63299968"/>
      </c:barChart>
      <c:catAx>
        <c:axId val="63273600"/>
        <c:scaling>
          <c:orientation val="minMax"/>
        </c:scaling>
        <c:axPos val="b"/>
        <c:numFmt formatCode="General" sourceLinked="1"/>
        <c:tickLblPos val="nextTo"/>
        <c:crossAx val="63299968"/>
        <c:crosses val="autoZero"/>
        <c:auto val="1"/>
        <c:lblAlgn val="ctr"/>
        <c:lblOffset val="100"/>
      </c:catAx>
      <c:valAx>
        <c:axId val="63299968"/>
        <c:scaling>
          <c:orientation val="minMax"/>
        </c:scaling>
        <c:axPos val="l"/>
        <c:majorGridlines/>
        <c:numFmt formatCode="General" sourceLinked="1"/>
        <c:tickLblPos val="nextTo"/>
        <c:crossAx val="6327360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bg1"/>
    </a:solidFill>
  </c:spPr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Лист1!$A$105</c:f>
              <c:strCache>
                <c:ptCount val="1"/>
                <c:pt idx="0">
                  <c:v>Монографии</c:v>
                </c:pt>
              </c:strCache>
            </c:strRef>
          </c:tx>
          <c:cat>
            <c:numRef>
              <c:f>Лист1!$B$104:$F$104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Лист1!$B$105:$F$105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Лист1!$A$106</c:f>
              <c:strCache>
                <c:ptCount val="1"/>
                <c:pt idx="0">
                  <c:v>Издания ВАК</c:v>
                </c:pt>
              </c:strCache>
            </c:strRef>
          </c:tx>
          <c:cat>
            <c:numRef>
              <c:f>Лист1!$B$104:$F$104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Лист1!$B$106:$F$106</c:f>
              <c:numCache>
                <c:formatCode>General</c:formatCode>
                <c:ptCount val="5"/>
                <c:pt idx="0">
                  <c:v>46</c:v>
                </c:pt>
                <c:pt idx="1">
                  <c:v>53</c:v>
                </c:pt>
                <c:pt idx="2">
                  <c:v>54</c:v>
                </c:pt>
                <c:pt idx="3">
                  <c:v>54</c:v>
                </c:pt>
                <c:pt idx="4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Лист1!$A$107</c:f>
              <c:strCache>
                <c:ptCount val="1"/>
                <c:pt idx="0">
                  <c:v>Зарубежные</c:v>
                </c:pt>
              </c:strCache>
            </c:strRef>
          </c:tx>
          <c:cat>
            <c:numRef>
              <c:f>Лист1!$B$104:$F$104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Лист1!$B$107:$F$107</c:f>
              <c:numCache>
                <c:formatCode>General</c:formatCode>
                <c:ptCount val="5"/>
                <c:pt idx="0">
                  <c:v>11</c:v>
                </c:pt>
                <c:pt idx="1">
                  <c:v>36</c:v>
                </c:pt>
                <c:pt idx="2">
                  <c:v>30</c:v>
                </c:pt>
                <c:pt idx="3">
                  <c:v>22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Лист1!$A$108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Лист1!$B$104:$F$104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Лист1!$B$108:$F$108</c:f>
              <c:numCache>
                <c:formatCode>General</c:formatCode>
                <c:ptCount val="5"/>
                <c:pt idx="0">
                  <c:v>216</c:v>
                </c:pt>
                <c:pt idx="1">
                  <c:v>162</c:v>
                </c:pt>
                <c:pt idx="2">
                  <c:v>218</c:v>
                </c:pt>
                <c:pt idx="3">
                  <c:v>225</c:v>
                </c:pt>
                <c:pt idx="4">
                  <c:v>228</c:v>
                </c:pt>
              </c:numCache>
            </c:numRef>
          </c:val>
        </c:ser>
        <c:dLbls>
          <c:showVal val="1"/>
        </c:dLbls>
        <c:overlap val="100"/>
        <c:axId val="68333568"/>
        <c:axId val="68335104"/>
      </c:barChart>
      <c:catAx>
        <c:axId val="68333568"/>
        <c:scaling>
          <c:orientation val="minMax"/>
        </c:scaling>
        <c:axPos val="b"/>
        <c:numFmt formatCode="General" sourceLinked="1"/>
        <c:tickLblPos val="nextTo"/>
        <c:crossAx val="68335104"/>
        <c:crosses val="autoZero"/>
        <c:auto val="1"/>
        <c:lblAlgn val="ctr"/>
        <c:lblOffset val="100"/>
      </c:catAx>
      <c:valAx>
        <c:axId val="68335104"/>
        <c:scaling>
          <c:orientation val="minMax"/>
        </c:scaling>
        <c:axPos val="l"/>
        <c:majorGridlines/>
        <c:numFmt formatCode="General" sourceLinked="1"/>
        <c:tickLblPos val="nextTo"/>
        <c:crossAx val="68333568"/>
        <c:crosses val="autoZero"/>
        <c:crossBetween val="between"/>
      </c:valAx>
    </c:plotArea>
    <c:legend>
      <c:legendPos val="r"/>
    </c:legend>
    <c:plotVisOnly val="1"/>
    <c:dispBlanksAs val="gap"/>
  </c:chart>
  <c:spPr>
    <a:solidFill>
      <a:schemeClr val="accent3"/>
    </a:solidFill>
  </c:spPr>
  <c:txPr>
    <a:bodyPr/>
    <a:lstStyle/>
    <a:p>
      <a:pPr>
        <a:defRPr sz="14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3741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1DEE9C-83A4-4BDE-BB17-57B97E309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CBDA-7D23-4221-85DB-F5081C49E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F344-7A56-4748-B699-3778F6E78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B91EB-3A8E-48B4-86E6-1D87B205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2698-D9FB-435B-8ECD-644570252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493C-9E46-4A09-981F-F7DC8F067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38B5-DD01-4A76-A5C5-D4B33FF89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DD5C-43EF-4A85-BB5A-FDF317C69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C462-A571-40A8-B2F9-464B8C7D1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FB98-366B-4380-B7CE-DC235762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E1E-9271-4B8A-8B94-7590EC33F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B8BB-28F0-4DA2-90E0-0C0E1587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82061-7F93-4B77-AC02-68D09EFDB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B23-12F6-4ECA-B578-8DB924A18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AC25E9-8F7E-4360-8973-C70AEB0D3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-kras.ru/konkursview.aspx?id=5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f.akadem.ru/projects/355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95300"/>
            <a:ext cx="8915400" cy="4017323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научно-исследовательской деятельности в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Лесосибирском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филиале </a:t>
            </a:r>
            <a:r>
              <a:rPr lang="ru-RU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СибГТУ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2015 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9550" y="146462"/>
            <a:ext cx="7772400" cy="779813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Динамика научных публикаций за 2011-2015 гг.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14301" y="1104900"/>
          <a:ext cx="8772524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80575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Численность студентов очной формы обучения, участвующих в НИР (всего) 96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Результативность НИР студентов: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Количество научных публикаций (всего) 182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Количество научных публикаций без соавторов – сотрудников вуза 107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Количество грантов, выигранных студентами    5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Объем средств, направленных факультетом на финансирование НИРС 182,262 тыс. рублей</a:t>
            </a: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r>
              <a:rPr lang="ru-RU" sz="1800" dirty="0" smtClean="0">
                <a:solidFill>
                  <a:schemeClr val="bg1"/>
                </a:solidFill>
              </a:rPr>
              <a:t>Проведенные научные мероприятия в течение 2015 г.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>
                <a:solidFill>
                  <a:schemeClr val="bg1"/>
                </a:solidFill>
              </a:rPr>
              <a:t>Внутривузовская</a:t>
            </a:r>
            <a:r>
              <a:rPr lang="ru-RU" sz="1800" dirty="0" smtClean="0">
                <a:solidFill>
                  <a:schemeClr val="bg1"/>
                </a:solidFill>
              </a:rPr>
              <a:t> научно-практическая конференция «Молодые ученые в решении  актуальных проблем науки»;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bg1"/>
                </a:solidFill>
              </a:rPr>
              <a:t>Всероссийская научно-практическая конференция «Экология, рациональное природопользование и охрана окружающей среды»;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bg1"/>
                </a:solidFill>
              </a:rPr>
              <a:t>Открытая международная студенческая Интернет- олимпиада (вузовский тур);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bg1"/>
                </a:solidFill>
              </a:rPr>
              <a:t>Зональный этап краевой выставки технических идей и разработок «Сибирский </a:t>
            </a:r>
            <a:r>
              <a:rPr lang="ru-RU" sz="1800" dirty="0" err="1" smtClean="0">
                <a:solidFill>
                  <a:schemeClr val="bg1"/>
                </a:solidFill>
              </a:rPr>
              <a:t>техносалон</a:t>
            </a:r>
            <a:r>
              <a:rPr lang="ru-RU" sz="1800" dirty="0" smtClean="0">
                <a:solidFill>
                  <a:schemeClr val="bg1"/>
                </a:solidFill>
              </a:rPr>
              <a:t>» и научно-техническая олимпиада по северному образовательному округу.</a:t>
            </a:r>
          </a:p>
          <a:p>
            <a:pPr marL="0" lvl="1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</a:rPr>
              <a:t>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7960" y="0"/>
            <a:ext cx="7683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результаты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НИРс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80575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bg1"/>
                </a:solidFill>
              </a:rPr>
              <a:t>1. Участие в конкурсах грантов.</a:t>
            </a:r>
            <a:endParaRPr lang="ru-RU" sz="1100" b="1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ru-RU" sz="1600" b="1" u="sng" dirty="0" smtClean="0">
                <a:solidFill>
                  <a:schemeClr val="bg1"/>
                </a:solidFill>
              </a:rPr>
              <a:t>КГАУ «Красноярский краевой фонд поддержки научной и научно-технической деятельности».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endParaRPr lang="ru-RU" sz="1100" b="1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 На конкурс научных проектов авторских коллективов студентов и аспирантов под руководством молодых ученых  в 2015 г. направлено 4 проекта с участием студентов (1 - </a:t>
            </a:r>
            <a:r>
              <a:rPr lang="ru-RU" sz="1600" dirty="0" err="1" smtClean="0">
                <a:solidFill>
                  <a:schemeClr val="bg1"/>
                </a:solidFill>
              </a:rPr>
              <a:t>Мамматов</a:t>
            </a:r>
            <a:r>
              <a:rPr lang="ru-RU" sz="1600" dirty="0" smtClean="0">
                <a:solidFill>
                  <a:schemeClr val="bg1"/>
                </a:solidFill>
              </a:rPr>
              <a:t> В.О., </a:t>
            </a:r>
            <a:r>
              <a:rPr lang="ru-RU" sz="1600" dirty="0" err="1" smtClean="0">
                <a:solidFill>
                  <a:schemeClr val="bg1"/>
                </a:solidFill>
              </a:rPr>
              <a:t>Дресвянкин</a:t>
            </a:r>
            <a:r>
              <a:rPr lang="ru-RU" sz="1600" dirty="0" smtClean="0">
                <a:solidFill>
                  <a:schemeClr val="bg1"/>
                </a:solidFill>
              </a:rPr>
              <a:t> И.А., 2 - Гусейнова С.И., </a:t>
            </a:r>
            <a:r>
              <a:rPr lang="ru-RU" sz="1600" dirty="0" err="1" smtClean="0">
                <a:solidFill>
                  <a:schemeClr val="bg1"/>
                </a:solidFill>
              </a:rPr>
              <a:t>Тараскина</a:t>
            </a:r>
            <a:r>
              <a:rPr lang="ru-RU" sz="1600" dirty="0" smtClean="0">
                <a:solidFill>
                  <a:schemeClr val="bg1"/>
                </a:solidFill>
              </a:rPr>
              <a:t> А.И., Ворсина В.С., 3 - </a:t>
            </a:r>
            <a:r>
              <a:rPr lang="ru-RU" sz="1600" dirty="0" err="1" smtClean="0">
                <a:solidFill>
                  <a:schemeClr val="bg1"/>
                </a:solidFill>
              </a:rPr>
              <a:t>Ашихина</a:t>
            </a:r>
            <a:r>
              <a:rPr lang="ru-RU" sz="1600" dirty="0" smtClean="0">
                <a:solidFill>
                  <a:schemeClr val="bg1"/>
                </a:solidFill>
              </a:rPr>
              <a:t> Н.С., Шадрина А.А., Шевчук В.С., 4 - Сыромятников С.В., Баталова О.А.,  </a:t>
            </a:r>
            <a:r>
              <a:rPr lang="ru-RU" sz="1600" dirty="0" err="1" smtClean="0">
                <a:solidFill>
                  <a:schemeClr val="bg1"/>
                </a:solidFill>
              </a:rPr>
              <a:t>Красиворон</a:t>
            </a:r>
            <a:r>
              <a:rPr lang="ru-RU" sz="1600" dirty="0" smtClean="0">
                <a:solidFill>
                  <a:schemeClr val="bg1"/>
                </a:solidFill>
              </a:rPr>
              <a:t> В.Е., Ларионов К.А.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На конкурс научно-технического творчества молодежи (студентов и аспирантов) направлен  1 проектов (</a:t>
            </a:r>
            <a:r>
              <a:rPr lang="ru-RU" sz="16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600" dirty="0" smtClean="0">
                <a:solidFill>
                  <a:schemeClr val="bg1"/>
                </a:solidFill>
              </a:rPr>
              <a:t> А.Ю.). 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hlinkClick r:id="rId2"/>
              </a:rPr>
              <a:t> На конкурс по организации участия студентов, аспирантов и молодых ученых во всероссийских, международных конференциях и научных </a:t>
            </a:r>
            <a:r>
              <a:rPr lang="ru-RU" sz="1600" dirty="0" smtClean="0">
                <a:solidFill>
                  <a:schemeClr val="bg1"/>
                </a:solidFill>
              </a:rPr>
              <a:t>мероприятиях направлено 11 заявок. 2 студента (</a:t>
            </a:r>
            <a:r>
              <a:rPr lang="ru-RU" sz="1600" dirty="0" err="1" smtClean="0">
                <a:solidFill>
                  <a:schemeClr val="bg1"/>
                </a:solidFill>
              </a:rPr>
              <a:t>Ашихина</a:t>
            </a:r>
            <a:r>
              <a:rPr lang="ru-RU" sz="1600" dirty="0" smtClean="0">
                <a:solidFill>
                  <a:schemeClr val="bg1"/>
                </a:solidFill>
              </a:rPr>
              <a:t> Н.С., </a:t>
            </a:r>
            <a:r>
              <a:rPr lang="ru-RU" sz="16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600" dirty="0" smtClean="0">
                <a:solidFill>
                  <a:schemeClr val="bg1"/>
                </a:solidFill>
              </a:rPr>
              <a:t> А.Ю.) получили гранты на общую сумму 25000 рублей.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На конкурс студенческих проектов по заказу муниципальных образований Красноярского края направлено 4 проекта . 1 проект (рук. Мезенцева Н.В.) получил </a:t>
            </a:r>
            <a:r>
              <a:rPr lang="ru-RU" sz="1600" dirty="0" err="1" smtClean="0">
                <a:solidFill>
                  <a:schemeClr val="bg1"/>
                </a:solidFill>
              </a:rPr>
              <a:t>грантовую</a:t>
            </a:r>
            <a:r>
              <a:rPr lang="ru-RU" sz="1600" dirty="0" smtClean="0">
                <a:solidFill>
                  <a:schemeClr val="bg1"/>
                </a:solidFill>
              </a:rPr>
              <a:t> поддержку в размере 100000 руб.</a:t>
            </a:r>
            <a:endParaRPr lang="ru-RU" sz="1100" dirty="0" smtClean="0">
              <a:solidFill>
                <a:schemeClr val="bg1"/>
              </a:solidFill>
            </a:endParaRPr>
          </a:p>
          <a:p>
            <a:r>
              <a:rPr lang="ru-RU" sz="1600" u="sng" dirty="0" smtClean="0">
                <a:solidFill>
                  <a:schemeClr val="bg1"/>
                </a:solidFill>
              </a:rPr>
              <a:t>- </a:t>
            </a:r>
            <a:r>
              <a:rPr lang="ru-RU" sz="1600" b="1" u="sng" dirty="0" smtClean="0">
                <a:solidFill>
                  <a:schemeClr val="bg1"/>
                </a:solidFill>
              </a:rPr>
              <a:t>городской конкурс молодежных проектов «Инициатива»</a:t>
            </a:r>
            <a:endParaRPr lang="ru-RU" sz="1100" b="1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3 заявки, 2 гранта  в размере 50000 рублей (Корнеев К.Д., </a:t>
            </a:r>
            <a:r>
              <a:rPr lang="ru-RU" sz="1600" dirty="0" err="1" smtClean="0">
                <a:solidFill>
                  <a:schemeClr val="bg1"/>
                </a:solidFill>
              </a:rPr>
              <a:t>Тараскина</a:t>
            </a:r>
            <a:r>
              <a:rPr lang="ru-RU" sz="1600" dirty="0" smtClean="0">
                <a:solidFill>
                  <a:schemeClr val="bg1"/>
                </a:solidFill>
              </a:rPr>
              <a:t> А.И.).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2. Проведение в филиале в апреле ежегодной конференции "Молодые ученые в решении актуальных проблем науки". В 2015 г. в конференции приняли участие 55 студентов, представлено 55 докладов.</a:t>
            </a:r>
            <a:endParaRPr lang="ru-RU" sz="1100" dirty="0" smtClean="0">
              <a:solidFill>
                <a:schemeClr val="bg1"/>
              </a:solidFill>
            </a:endParaRPr>
          </a:p>
          <a:p>
            <a:pPr marL="0" lvl="1">
              <a:spcBef>
                <a:spcPts val="0"/>
              </a:spcBef>
            </a:pPr>
            <a:endParaRPr lang="ru-RU" sz="1200" dirty="0" smtClean="0">
              <a:solidFill>
                <a:schemeClr val="bg1"/>
              </a:solidFill>
            </a:endParaRPr>
          </a:p>
          <a:p>
            <a:pPr marL="0" lvl="1">
              <a:spcBef>
                <a:spcPts val="0"/>
              </a:spcBef>
            </a:pPr>
            <a:r>
              <a:rPr lang="ru-RU" sz="1200" dirty="0" smtClean="0">
                <a:solidFill>
                  <a:schemeClr val="bg1"/>
                </a:solidFill>
              </a:rPr>
              <a:t>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7960" y="0"/>
            <a:ext cx="7683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результаты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НИРс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767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chemeClr val="bg1"/>
                </a:solidFill>
              </a:rPr>
              <a:t>3. Участие в работе международных, российских и региональных конференций и публикация результатов научных исследований в сборниках трудов. </a:t>
            </a:r>
            <a:endParaRPr lang="ru-RU" sz="1100" dirty="0" smtClean="0">
              <a:solidFill>
                <a:schemeClr val="bg1"/>
              </a:solidFill>
            </a:endParaRPr>
          </a:p>
          <a:p>
            <a:pPr marL="216000"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Количество опубликованных студенческих статей, тезисов докладов 182, в том числе в сборниках международных конференций 58, всероссийских - 113, в журналах перечня ВАК - 5.</a:t>
            </a:r>
            <a:endParaRPr lang="ru-RU" sz="1100" dirty="0" smtClean="0">
              <a:solidFill>
                <a:schemeClr val="bg1"/>
              </a:solidFill>
            </a:endParaRPr>
          </a:p>
          <a:p>
            <a:pPr marL="216000"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 Участие во Всероссийской научно-практической конференции "Молодые ученые в решении актуальных проблем науки", г. Красноярск. 7 студентов приняли очное участие. 1 студент  (Аксенов Н.В.) – занял I место, 2 студента (</a:t>
            </a:r>
            <a:r>
              <a:rPr lang="ru-RU" sz="16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600" dirty="0" smtClean="0">
                <a:solidFill>
                  <a:schemeClr val="bg1"/>
                </a:solidFill>
              </a:rPr>
              <a:t> А.Ю., </a:t>
            </a:r>
            <a:r>
              <a:rPr lang="ru-RU" sz="1600" dirty="0" err="1" smtClean="0">
                <a:solidFill>
                  <a:schemeClr val="bg1"/>
                </a:solidFill>
              </a:rPr>
              <a:t>Кукава</a:t>
            </a:r>
            <a:r>
              <a:rPr lang="ru-RU" sz="1600" dirty="0" smtClean="0">
                <a:solidFill>
                  <a:schemeClr val="bg1"/>
                </a:solidFill>
              </a:rPr>
              <a:t> С.Г.) награждены грамотами за участие.</a:t>
            </a:r>
            <a:endParaRPr lang="ru-RU" sz="1100" dirty="0" smtClean="0">
              <a:solidFill>
                <a:schemeClr val="bg1"/>
              </a:solidFill>
            </a:endParaRPr>
          </a:p>
          <a:p>
            <a:pPr marL="216000"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8 студентов приняли очное участие в Международной научной студенческой конференции «Студент и научно-технический прогресс» в г. Новосибирске, студент гр. 52-1 Сыромятников С.В. (научный руководитель Зырянов М.А.)  занял  III место.</a:t>
            </a:r>
            <a:endParaRPr lang="ru-RU" sz="1100" dirty="0" smtClean="0">
              <a:solidFill>
                <a:schemeClr val="bg1"/>
              </a:solidFill>
            </a:endParaRPr>
          </a:p>
          <a:p>
            <a:pPr marL="216000" lvl="1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</a:rPr>
              <a:t>В V Всероссийской научно-практической конференции «Экология, рациональное природопользование и охрана окружающей среды» в </a:t>
            </a:r>
            <a:r>
              <a:rPr lang="ru-RU" sz="1600" dirty="0" err="1" smtClean="0">
                <a:solidFill>
                  <a:schemeClr val="bg1"/>
                </a:solidFill>
              </a:rPr>
              <a:t>Лф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СибГТУ</a:t>
            </a:r>
            <a:r>
              <a:rPr lang="ru-RU" sz="1600" dirty="0" smtClean="0">
                <a:solidFill>
                  <a:schemeClr val="bg1"/>
                </a:solidFill>
              </a:rPr>
              <a:t> приняли очное участие 39 студентов. 1 студент (</a:t>
            </a:r>
            <a:r>
              <a:rPr lang="ru-RU" sz="1600" dirty="0" err="1" smtClean="0">
                <a:solidFill>
                  <a:schemeClr val="bg1"/>
                </a:solidFill>
              </a:rPr>
              <a:t>Пузырева</a:t>
            </a:r>
            <a:r>
              <a:rPr lang="ru-RU" sz="1600" dirty="0" smtClean="0">
                <a:solidFill>
                  <a:schemeClr val="bg1"/>
                </a:solidFill>
              </a:rPr>
              <a:t> О.К.) заняла II место, 4 (</a:t>
            </a:r>
            <a:r>
              <a:rPr lang="ru-RU" sz="1600" dirty="0" err="1" smtClean="0">
                <a:solidFill>
                  <a:schemeClr val="bg1"/>
                </a:solidFill>
              </a:rPr>
              <a:t>Дресвянкин</a:t>
            </a:r>
            <a:r>
              <a:rPr lang="ru-RU" sz="1600" dirty="0" smtClean="0">
                <a:solidFill>
                  <a:schemeClr val="bg1"/>
                </a:solidFill>
              </a:rPr>
              <a:t> И.А. Марков А.Н.,  Попова В.Э.,  </a:t>
            </a:r>
            <a:r>
              <a:rPr lang="ru-RU" sz="1600" dirty="0" err="1" smtClean="0">
                <a:solidFill>
                  <a:schemeClr val="bg1"/>
                </a:solidFill>
              </a:rPr>
              <a:t>Мамматов</a:t>
            </a:r>
            <a:r>
              <a:rPr lang="ru-RU" sz="1600" dirty="0" smtClean="0">
                <a:solidFill>
                  <a:schemeClr val="bg1"/>
                </a:solidFill>
              </a:rPr>
              <a:t> В.О.) – III место.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4. Студент гр. М11-1 </a:t>
            </a:r>
            <a:r>
              <a:rPr lang="ru-RU" sz="16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600" dirty="0" smtClean="0">
                <a:solidFill>
                  <a:schemeClr val="bg1"/>
                </a:solidFill>
              </a:rPr>
              <a:t> А.Ю.  занял </a:t>
            </a:r>
            <a:r>
              <a:rPr lang="en-US" sz="1600" dirty="0" smtClean="0">
                <a:solidFill>
                  <a:schemeClr val="bg1"/>
                </a:solidFill>
              </a:rPr>
              <a:t>II</a:t>
            </a:r>
            <a:r>
              <a:rPr lang="ru-RU" sz="1600" dirty="0" smtClean="0">
                <a:solidFill>
                  <a:schemeClr val="bg1"/>
                </a:solidFill>
              </a:rPr>
              <a:t>  место на Всероссийской студенческой научной конференции «В мире научных открытий» в г. Ульяновске.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5. В конкурсе на соискание краевых именных стипендий приняли участие 4 студента. 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6. Студентке гр. 24-1 </a:t>
            </a:r>
            <a:r>
              <a:rPr lang="ru-RU" sz="1600" dirty="0" err="1" smtClean="0">
                <a:solidFill>
                  <a:schemeClr val="bg1"/>
                </a:solidFill>
              </a:rPr>
              <a:t>Ашихиной</a:t>
            </a:r>
            <a:r>
              <a:rPr lang="ru-RU" sz="1600" dirty="0" smtClean="0">
                <a:solidFill>
                  <a:schemeClr val="bg1"/>
                </a:solidFill>
              </a:rPr>
              <a:t> Н.С. назначена стипендия Правительства РФ.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7. Студентке </a:t>
            </a:r>
            <a:r>
              <a:rPr lang="ru-RU" sz="1600" dirty="0" err="1" smtClean="0">
                <a:solidFill>
                  <a:schemeClr val="bg1"/>
                </a:solidFill>
              </a:rPr>
              <a:t>Буториной</a:t>
            </a:r>
            <a:r>
              <a:rPr lang="ru-RU" sz="1600" dirty="0" smtClean="0">
                <a:solidFill>
                  <a:schemeClr val="bg1"/>
                </a:solidFill>
              </a:rPr>
              <a:t> Н.А. (24-1) присуждена Молодежная премия г. </a:t>
            </a:r>
            <a:r>
              <a:rPr lang="ru-RU" sz="1600" dirty="0" err="1" smtClean="0">
                <a:solidFill>
                  <a:schemeClr val="bg1"/>
                </a:solidFill>
              </a:rPr>
              <a:t>Лесосибирска</a:t>
            </a:r>
            <a:r>
              <a:rPr lang="ru-RU" sz="1600" dirty="0" smtClean="0">
                <a:solidFill>
                  <a:schemeClr val="bg1"/>
                </a:solidFill>
              </a:rPr>
              <a:t> 2015 г. </a:t>
            </a:r>
            <a:endParaRPr lang="ru-RU" sz="1100" dirty="0" smtClean="0">
              <a:solidFill>
                <a:schemeClr val="bg1"/>
              </a:solidFill>
            </a:endParaRPr>
          </a:p>
          <a:p>
            <a:pPr lvl="0"/>
            <a:r>
              <a:rPr lang="ru-RU" sz="1600" dirty="0" smtClean="0">
                <a:solidFill>
                  <a:schemeClr val="bg1"/>
                </a:solidFill>
              </a:rPr>
              <a:t>8. В рамках международного конкурса дипломных работ и проектов среди высших учебных заведений лесного профиля государств-участников СНГ по специальностям «Лесоинженерное дело», «Технология деревообрабатывающих производств» и «Машины и оборудование лесного комплекса», проводимого в учреждении образования «Белорусский государственный технологический университет» в 2014 году победителями стали: </a:t>
            </a:r>
            <a:r>
              <a:rPr lang="ru-RU" sz="1600" dirty="0" err="1" smtClean="0">
                <a:solidFill>
                  <a:schemeClr val="bg1"/>
                </a:solidFill>
              </a:rPr>
              <a:t>Вититнев</a:t>
            </a:r>
            <a:r>
              <a:rPr lang="ru-RU" sz="1600" dirty="0" smtClean="0">
                <a:solidFill>
                  <a:schemeClr val="bg1"/>
                </a:solidFill>
              </a:rPr>
              <a:t> А.Ю. - диплом I степени (рук. В.Н. </a:t>
            </a:r>
            <a:r>
              <a:rPr lang="ru-RU" sz="1600" dirty="0" err="1" smtClean="0">
                <a:solidFill>
                  <a:schemeClr val="bg1"/>
                </a:solidFill>
              </a:rPr>
              <a:t>Трофимук</a:t>
            </a:r>
            <a:r>
              <a:rPr lang="ru-RU" sz="1600" dirty="0" smtClean="0">
                <a:solidFill>
                  <a:schemeClr val="bg1"/>
                </a:solidFill>
              </a:rPr>
              <a:t>), Мальцев Ф,Ф. - диплом I степени (рук. А.В. </a:t>
            </a:r>
            <a:r>
              <a:rPr lang="ru-RU" sz="1600" dirty="0" err="1" smtClean="0">
                <a:solidFill>
                  <a:schemeClr val="bg1"/>
                </a:solidFill>
              </a:rPr>
              <a:t>Рубинская</a:t>
            </a:r>
            <a:r>
              <a:rPr lang="ru-RU" sz="1600" dirty="0" smtClean="0">
                <a:solidFill>
                  <a:schemeClr val="bg1"/>
                </a:solidFill>
              </a:rPr>
              <a:t>), </a:t>
            </a:r>
            <a:r>
              <a:rPr lang="ru-RU" sz="1600" dirty="0" err="1" smtClean="0">
                <a:solidFill>
                  <a:schemeClr val="bg1"/>
                </a:solidFill>
              </a:rPr>
              <a:t>Золотухин</a:t>
            </a:r>
            <a:r>
              <a:rPr lang="ru-RU" sz="1600" dirty="0" smtClean="0">
                <a:solidFill>
                  <a:schemeClr val="bg1"/>
                </a:solidFill>
              </a:rPr>
              <a:t> А.А. - диплом II степени (рук. Н.А. </a:t>
            </a:r>
            <a:r>
              <a:rPr lang="ru-RU" sz="1600" dirty="0" err="1" smtClean="0">
                <a:solidFill>
                  <a:schemeClr val="bg1"/>
                </a:solidFill>
              </a:rPr>
              <a:t>Петрушева</a:t>
            </a:r>
            <a:r>
              <a:rPr lang="ru-RU" sz="1600" dirty="0" smtClean="0">
                <a:solidFill>
                  <a:schemeClr val="bg1"/>
                </a:solidFill>
              </a:rPr>
              <a:t>), Петухов А.А. - диплом I степени (рук. Л.Н. Журавлева).</a:t>
            </a:r>
            <a:endParaRPr lang="ru-RU" sz="1100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960" y="0"/>
            <a:ext cx="7683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результаты </a:t>
            </a:r>
            <a:r>
              <a:rPr lang="ru-RU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НИРс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ph type="tbl" idx="1"/>
          </p:nvPr>
        </p:nvGraphicFramePr>
        <p:xfrm>
          <a:off x="0" y="1123950"/>
          <a:ext cx="8934450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6462"/>
            <a:ext cx="9144000" cy="871305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Доля штатных научно-педагогических работников по ОПОП ВО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38663" y="4200525"/>
            <a:ext cx="8291012" cy="366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38663" y="3867150"/>
            <a:ext cx="8252912" cy="806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0"/>
            <a:ext cx="77724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Показатели мониторинга,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характеризующие кадровый состав вуза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54379" y="1119187"/>
          <a:ext cx="8835242" cy="559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0"/>
            <a:ext cx="7772400" cy="43593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Финансирование НИР из внешних источников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0" y="514348"/>
          <a:ext cx="9144001" cy="6366156"/>
        </p:xfrm>
        <a:graphic>
          <a:graphicData uri="http://schemas.openxmlformats.org/drawingml/2006/table">
            <a:tbl>
              <a:tblPr/>
              <a:tblGrid>
                <a:gridCol w="4085021"/>
                <a:gridCol w="1443112"/>
                <a:gridCol w="1443112"/>
                <a:gridCol w="845434"/>
                <a:gridCol w="1327322"/>
              </a:tblGrid>
              <a:tr h="3303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Заказчик</a:t>
                      </a: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Руководитель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Финансирование, тыс. руб.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Кафедра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5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экспертно-информационной системы по охране окружающей среды и переработке различных отходов производства и потребления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(Региональный конкурс инициативных исследовательских проектов РФФИ “Сибирь»)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ККФПН и НТД-РФФИ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Медведев С. О.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ЭиЕД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системы управления лесопромышленным предприятием в современных условиях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(Региональный конкурс РГНФ “Российское могущество прирастать будет Сибирью и Ледовитым океаном”)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ККФПН и НТД-РФФИ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Медведев С. О.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ЭиЕД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5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ККФПН и НТД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Ашихина Н.С.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ГСПД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5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проекта по получению природных удобрений для сельского хозяйства на основе переработки древесного сырья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</a:rPr>
                        <a:t>(Конкурс студенческих проектов по заказу муниципальных образований Красноярского края)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ККФПН и НТД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Мезенцева Н.В.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ЭиЕД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71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Ресурсосберегающая технология переработки неликвидной древесины и порубочных остатков на стадии лесозаготовительного производства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(Конкурс научно-технических исследований, разработок, инновационных программ и проектов)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ККФПН и НТД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Мохирев А.П.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ТЛДП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выбирать профессию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(Конкурс на получение финансовой поддержки при проведении</a:t>
                      </a:r>
                      <a:r>
                        <a:rPr lang="ru-RU" sz="1050" b="1" u="none" strike="noStrike" dirty="0"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 научных конференций, олимпиад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и мероприятий по профессиональной ориентации молодежи)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Безруких Ю.А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ЭиЕД</a:t>
                      </a:r>
                      <a:endParaRPr lang="ru-RU" sz="9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algn="ctr"/>
                      <a:endParaRPr lang="ru-RU" sz="9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55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ККФПН и НТД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Вититнев А.Ю.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ТЛДП</a:t>
                      </a:r>
                    </a:p>
                    <a:p>
                      <a:pPr algn="ctr"/>
                      <a:endParaRPr lang="ru-RU" sz="9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5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Формула достойного будущего.  История страны в моей судьбе (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конкурс молодежных проектов «Инициатива»)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 г. Лесосибирск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Корнеев К.Д.  (Соколова Е.В.)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+mn-cs"/>
                        </a:rPr>
                        <a:t>ГСПД</a:t>
                      </a:r>
                      <a:endParaRPr lang="ru-RU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55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Ингеграция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слабослышаших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людей в социальную среду (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конкурс молодежных проектов «Инициатива»)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 г. Лесосибирск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Тараскина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А.И. (Соколова Е.В.)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ГСПД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Разработка логической системы управления лесозаготовительными машинами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харвестер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форвардер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ООО Лесная компания Сибирь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Журавлева Л.Н.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ТЛДП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Повышение эффективности лесопильного производства при установке линии сортировки бревен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ООО Лесосибирская промышленная кампания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Журавлева Л.Н.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ТЛДП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47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Экспертиза бизнес-планов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Центры занятости населения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Чижов А.П.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ЭиЕД</a:t>
                      </a:r>
                      <a:endParaRPr lang="ru-RU" sz="900" dirty="0">
                        <a:latin typeface="+mn-lt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16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16616" marR="166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endParaRPr lang="ru-RU" sz="800">
                        <a:latin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2486,5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616" marR="16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6281" y="395591"/>
            <a:ext cx="66976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Финансирование НИР из внешних источников</a:t>
            </a:r>
            <a:endParaRPr lang="ru-RU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61925" y="923925"/>
          <a:ext cx="8505825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0"/>
            <a:ext cx="7772400" cy="60007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Заявки на участие в конкурсах грантов  </a:t>
            </a:r>
            <a:endParaRPr lang="ru-RU" sz="24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33349" y="800100"/>
          <a:ext cx="8496302" cy="5810249"/>
        </p:xfrm>
        <a:graphic>
          <a:graphicData uri="http://schemas.openxmlformats.org/drawingml/2006/table">
            <a:tbl>
              <a:tblPr/>
              <a:tblGrid>
                <a:gridCol w="371657"/>
                <a:gridCol w="4927570"/>
                <a:gridCol w="1776430"/>
                <a:gridCol w="709905"/>
                <a:gridCol w="710740"/>
              </a:tblGrid>
              <a:tr h="116075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Название конкурса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Организатор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Количество заявок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Поддержанные заявки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Конкурс научно-технических исследований, разработок, инновационных программ и проектов для обеспечения конкурентных преимуществ экономики Красноярского края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ККФН и НТД</a:t>
                      </a: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37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Конкурс научных проектов авторских коллективов студентов и аспирантов под руководством молодых ученых ККФПН и НТД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ККФН и НТД</a:t>
                      </a: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8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Конкурс научно-технического творчества молодежи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ККФН и НТД</a:t>
                      </a: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Конкурс по организации участия студентов, аспирантов и молодых ученых во всероссийских, международных конференциях и научных мероприятиях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ККФН и НТД</a:t>
                      </a: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8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 студенческих проектов по заказу муниципальных образований Красноярского края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ККФН и НТД</a:t>
                      </a: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Конкурс на получение финансовой поддержки при проведении научных конференций, олимпиад и мероприятий по профессиональной ориентации молодежи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ККФН и НТД</a:t>
                      </a: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91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Городской конкурс молодежных проектов «Инициатива»)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 г. Лесосибирск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9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1366" marR="51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617" y="341244"/>
            <a:ext cx="7772400" cy="781878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Результаты участия в конкурсах грантов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42875" y="1123951"/>
          <a:ext cx="8648700" cy="534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974" y="348342"/>
            <a:ext cx="8829675" cy="506681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Регистрация объектов интеллектуальной собственности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0" y="1695449"/>
          <a:ext cx="9144002" cy="3238501"/>
        </p:xfrm>
        <a:graphic>
          <a:graphicData uri="http://schemas.openxmlformats.org/drawingml/2006/table">
            <a:tbl>
              <a:tblPr/>
              <a:tblGrid>
                <a:gridCol w="1663266"/>
                <a:gridCol w="1496146"/>
                <a:gridCol w="936661"/>
                <a:gridCol w="1119634"/>
                <a:gridCol w="1119634"/>
                <a:gridCol w="936000"/>
                <a:gridCol w="1063034"/>
                <a:gridCol w="809627"/>
              </a:tblGrid>
              <a:tr h="102870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Вид документа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Название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Право-облада-тель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Ф.И.О. авторов  штатных сотрудников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СибГТУ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Ф.И.О. авторов  из других организаций, с предприятий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Ф.И.О.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авторов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студентов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Номер патента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Дата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приори-тета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2098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Программа для ЭВМ, база данных, топология интегральных микросхем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Система поддержки принятия решений при заготовке и транспортировке древесины «Лес-Оптима 2014»»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СибГТУ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Мохирев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А.П.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Дрягин В.В., Шеверев О.В.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2014613086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17.03.2014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564" marR="60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776" y="0"/>
            <a:ext cx="7772400" cy="483795"/>
          </a:xfrm>
        </p:spPr>
        <p:txBody>
          <a:bodyPr/>
          <a:lstStyle/>
          <a:p>
            <a:r>
              <a:rPr lang="ru-RU" sz="2400" b="1" kern="1200" dirty="0" smtClean="0">
                <a:solidFill>
                  <a:schemeClr val="bg1"/>
                </a:solidFill>
              </a:rPr>
              <a:t>Научные публикации ППС филиала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54964"/>
          <a:ext cx="9144001" cy="1764360"/>
        </p:xfrm>
        <a:graphic>
          <a:graphicData uri="http://schemas.openxmlformats.org/drawingml/2006/table">
            <a:tbl>
              <a:tblPr/>
              <a:tblGrid>
                <a:gridCol w="5284041"/>
                <a:gridCol w="1868885"/>
                <a:gridCol w="1991075"/>
              </a:tblGrid>
              <a:tr h="50027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В т.ч. штатные филиала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53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Издания перечня ВАК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13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Монография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027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Статья в сборнике, входящем в систему цитирования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13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Прочие публикации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221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186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ph type="tbl" idx="1"/>
          </p:nvPr>
        </p:nvGraphicFramePr>
        <p:xfrm>
          <a:off x="123824" y="2305051"/>
          <a:ext cx="8877301" cy="2700444"/>
        </p:xfrm>
        <a:graphic>
          <a:graphicData uri="http://schemas.openxmlformats.org/drawingml/2006/table">
            <a:tbl>
              <a:tblPr/>
              <a:tblGrid>
                <a:gridCol w="2228851"/>
                <a:gridCol w="4238625"/>
                <a:gridCol w="2409825"/>
              </a:tblGrid>
              <a:tr h="28574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Автор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Название работы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Выходные данные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00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Герасимова М.М., (ИТС). Евсеева С.А.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ЭиЕД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Применение теории заинтересованных сторон в деятельности управляющих организаций в сфере ЖКХ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г. Красноярск, СибГТУ, 2015г., Монография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Видин Ю.В.(ИТС), Злобин В.С., Иванов В.В., Медведев Г.Г.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Инженерные методы расчета задач нелинейного теплообмена при ламинарном течении жидкости в каналах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Г.Красноярск. СФУ.2015. Монография.156с.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Медведев С.О. (ЭиЕД), Безруких Ю.А. (ЭиЕД), Алашкевич Ю.Д. (СибГТУ)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Факторы устойчивого развития регионов России: монография. Книга 20. Глава 7: Особенности функционирования лесопромышленных предприятий в условиях устойчивого развития экономики и рационального природопользования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Новосибирск: ЦРНС, 2015. – С. 206- 230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39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Медведев С.О.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ЭиЕД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), Безруких Ю.А.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ЭиЕД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Рубинская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А.В. (ТЛДП)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Проблемы экономики и управления предприятиями, отраслями, комплексами: монография. Книга 29. Глава 6: Анализ образования промышленных отходов и их переработка в лесном комплексе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Новосибирск: ЦРНС, 2015. – С. 134- 157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2398" y="4724401"/>
          <a:ext cx="8877301" cy="1341120"/>
        </p:xfrm>
        <a:graphic>
          <a:graphicData uri="http://schemas.openxmlformats.org/drawingml/2006/table">
            <a:tbl>
              <a:tblPr/>
              <a:tblGrid>
                <a:gridCol w="2209802"/>
                <a:gridCol w="4238625"/>
                <a:gridCol w="2428874"/>
              </a:tblGrid>
              <a:tr h="13335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Р.С. Чистов (ГСПД),  Е.В. Соколова (ГСПД), Гончарова Т.М. (ГСПД),, 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Фирер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Н.Д. (ГСПД)</a:t>
                      </a: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Глобальный мир и его проблемы: диалог культур, категория «ценность», суверенитет, пространственное развитие, современное образование и социальная политика</a:t>
                      </a: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Проблемы глобального мира: диалог культур, категория «ценность», суверенитет, пространственное развитие, современное образование и социальная политика.: научная коллективная монография / отв. ред. Гончарова Т.М. – Красноярск, 2013 – 152с.</a:t>
                      </a: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2875" y="6073140"/>
          <a:ext cx="8877300" cy="670560"/>
        </p:xfrm>
        <a:graphic>
          <a:graphicData uri="http://schemas.openxmlformats.org/drawingml/2006/table">
            <a:tbl>
              <a:tblPr/>
              <a:tblGrid>
                <a:gridCol w="2238375"/>
                <a:gridCol w="4238625"/>
                <a:gridCol w="2400300"/>
              </a:tblGrid>
              <a:tr h="5960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М.Г.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</a:rPr>
                        <a:t>Биллер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(ИТС)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latin typeface="Times New Roman"/>
                          <a:ea typeface="Times New Roman"/>
                        </a:rPr>
                        <a:t>Организация </a:t>
                      </a:r>
                      <a:r>
                        <a:rPr lang="ru-RU" sz="1100" i="0" dirty="0" err="1">
                          <a:latin typeface="Times New Roman"/>
                          <a:ea typeface="Times New Roman"/>
                        </a:rPr>
                        <a:t>самопрезентации</a:t>
                      </a:r>
                      <a:r>
                        <a:rPr lang="ru-RU" sz="1100" i="0" dirty="0">
                          <a:latin typeface="Times New Roman"/>
                          <a:ea typeface="Times New Roman"/>
                        </a:rPr>
                        <a:t> как условие творческой самореализации обучающихся</a:t>
                      </a:r>
                      <a:endParaRPr lang="ru-RU" sz="2400" i="0" dirty="0">
                        <a:latin typeface="Times New Roman"/>
                        <a:ea typeface="Times New Roman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Научное издание «Теоретические и практические аспекты психологии и педагогики» Коллективная монография, г. Уфа, стр.21-40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2081" marR="62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6288</TotalTime>
  <Words>1205</Words>
  <Application>Microsoft Office PowerPoint</Application>
  <PresentationFormat>Экран (4:3)</PresentationFormat>
  <Paragraphs>204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Итоги научно-исследовательской деятельности в Лесосибирском филиале СибГТУ за 2015 г.</vt:lpstr>
      <vt:lpstr>Доля штатных научно-педагогических работников по ОПОП ВО</vt:lpstr>
      <vt:lpstr>Показатели мониторинга,  характеризующие кадровый состав вуза</vt:lpstr>
      <vt:lpstr>Финансирование НИР из внешних источников</vt:lpstr>
      <vt:lpstr>Слайд 5</vt:lpstr>
      <vt:lpstr>Заявки на участие в конкурсах грантов  </vt:lpstr>
      <vt:lpstr>Результаты участия в конкурсах грантов</vt:lpstr>
      <vt:lpstr>Регистрация объектов интеллектуальной собственности</vt:lpstr>
      <vt:lpstr>Научные публикации ППС филиала</vt:lpstr>
      <vt:lpstr>Динамика научных публикаций за 2011-2015 гг.</vt:lpstr>
      <vt:lpstr>Слайд 11</vt:lpstr>
      <vt:lpstr>Слайд 12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материал к докладу по диссертационной работе Кацик Дарьи Евгеньевны на тему: «Теоретические аспекты экономической безопасности региона как субъекта внешнеэкономической безопасности (на примере Красноярского края)»</dc:title>
  <dc:creator>Пользователь</dc:creator>
  <cp:lastModifiedBy>ГСПД</cp:lastModifiedBy>
  <cp:revision>654</cp:revision>
  <cp:lastPrinted>2004-12-27T01:33:29Z</cp:lastPrinted>
  <dcterms:created xsi:type="dcterms:W3CDTF">2003-11-16T15:46:39Z</dcterms:created>
  <dcterms:modified xsi:type="dcterms:W3CDTF">2016-01-18T06:58:18Z</dcterms:modified>
</cp:coreProperties>
</file>