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80" r:id="rId3"/>
    <p:sldId id="282" r:id="rId4"/>
    <p:sldId id="323" r:id="rId5"/>
    <p:sldId id="299" r:id="rId6"/>
    <p:sldId id="289" r:id="rId7"/>
    <p:sldId id="303" r:id="rId8"/>
    <p:sldId id="304" r:id="rId9"/>
    <p:sldId id="310" r:id="rId10"/>
    <p:sldId id="311" r:id="rId11"/>
    <p:sldId id="316" r:id="rId12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FF66CC"/>
    <a:srgbClr val="CCFF66"/>
    <a:srgbClr val="99FF99"/>
    <a:srgbClr val="000066"/>
    <a:srgbClr val="00007A"/>
    <a:srgbClr val="0000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206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3741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1DEE9C-83A4-4BDE-BB17-57B97E309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CBDA-7D23-4221-85DB-F5081C49E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F344-7A56-4748-B699-3778F6E78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B91EB-3A8E-48B4-86E6-1D87B2057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2698-D9FB-435B-8ECD-644570252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493C-9E46-4A09-981F-F7DC8F067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38B5-DD01-4A76-A5C5-D4B33FF89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DD5C-43EF-4A85-BB5A-FDF317C69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C462-A571-40A8-B2F9-464B8C7D1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FB98-366B-4380-B7CE-DC235762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E1E-9271-4B8A-8B94-7590EC33F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B8BB-28F0-4DA2-90E0-0C0E15872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82061-7F93-4B77-AC02-68D09EFDB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B23-12F6-4ECA-B578-8DB924A18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AC25E9-8F7E-4360-8973-C70AEB0D3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-kras.ru/konkursview.aspx?id=5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95300"/>
            <a:ext cx="8915400" cy="61722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 научно-исследовательской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деятельности в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Лесосибирском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филиале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СибГТУ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2012 г.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3574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57200"/>
            <a:r>
              <a:rPr lang="ru-RU" sz="1800" dirty="0" smtClean="0">
                <a:solidFill>
                  <a:schemeClr val="bg1"/>
                </a:solidFill>
              </a:rPr>
              <a:t>5. 12 студентов приняли очное участие в Международной научной студенческой конференции «Студент и научно-технический прогресс» в г. Новосибирске, по секции «Управление» студентка филиала заняла 2 место. </a:t>
            </a:r>
          </a:p>
          <a:p>
            <a:pPr marL="0" lvl="1" indent="457200"/>
            <a:r>
              <a:rPr lang="ru-RU" sz="1800" dirty="0" smtClean="0">
                <a:solidFill>
                  <a:schemeClr val="bg1"/>
                </a:solidFill>
              </a:rPr>
              <a:t> 6. 4 студента приняли очное участие в Международной экологической студенческой конференции «Экология России и сопредельных территорий», 2 студента заняли 2 место.</a:t>
            </a:r>
          </a:p>
          <a:p>
            <a:pPr marL="0" lvl="1" indent="457200"/>
            <a:r>
              <a:rPr lang="ru-RU" sz="1800" dirty="0" smtClean="0">
                <a:solidFill>
                  <a:schemeClr val="bg1"/>
                </a:solidFill>
              </a:rPr>
              <a:t> 7. Во I</a:t>
            </a:r>
            <a:r>
              <a:rPr lang="en-US" sz="1800" dirty="0" smtClean="0">
                <a:solidFill>
                  <a:schemeClr val="bg1"/>
                </a:solidFill>
              </a:rPr>
              <a:t>I </a:t>
            </a:r>
            <a:r>
              <a:rPr lang="ru-RU" sz="1800" dirty="0" smtClean="0">
                <a:solidFill>
                  <a:schemeClr val="bg1"/>
                </a:solidFill>
              </a:rPr>
              <a:t>Всероссийской научно-практической конференции «Экология, рациональное природопользование и охрана окружающей среды» в </a:t>
            </a:r>
            <a:r>
              <a:rPr lang="ru-RU" sz="1800" dirty="0" err="1" smtClean="0">
                <a:solidFill>
                  <a:schemeClr val="bg1"/>
                </a:solidFill>
              </a:rPr>
              <a:t>Лф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СибГТУ</a:t>
            </a:r>
            <a:r>
              <a:rPr lang="ru-RU" sz="1800" dirty="0" smtClean="0">
                <a:solidFill>
                  <a:schemeClr val="bg1"/>
                </a:solidFill>
              </a:rPr>
              <a:t> приняли участие 26 студентов. 2 студента заняли первое место, 3 – второе место, 7 – третье место.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8. 5 студентов являются участниками межрегионального проекта «Малая Родина», из них 3 реализовали 2 проекта в рамках муниципального заказа по договору с администрацией г. </a:t>
            </a:r>
            <a:r>
              <a:rPr lang="ru-RU" sz="1800" dirty="0" err="1" smtClean="0">
                <a:solidFill>
                  <a:schemeClr val="bg1"/>
                </a:solidFill>
              </a:rPr>
              <a:t>Лесосибирска</a:t>
            </a:r>
            <a:r>
              <a:rPr lang="ru-RU" sz="1800" dirty="0" smtClean="0">
                <a:solidFill>
                  <a:schemeClr val="bg1"/>
                </a:solidFill>
              </a:rPr>
              <a:t> (объем финансирования -18 тыс. руб.).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9. 1 студент принял участие в выставке проектов, поддержанных КГАУ «Красноярский краевой фонд поддержки научной и научно-технической деятельности» в г. Красноярске, 3 студента – в региональной выставке технического творчества «Ступени».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10. В </a:t>
            </a:r>
            <a:r>
              <a:rPr lang="en-US" sz="1800" dirty="0" smtClean="0">
                <a:solidFill>
                  <a:schemeClr val="bg1"/>
                </a:solidFill>
              </a:rPr>
              <a:t>I</a:t>
            </a:r>
            <a:r>
              <a:rPr lang="ru-RU" sz="1800" dirty="0" smtClean="0">
                <a:solidFill>
                  <a:schemeClr val="bg1"/>
                </a:solidFill>
              </a:rPr>
              <a:t> туре Открытой международной студенческой </a:t>
            </a:r>
            <a:r>
              <a:rPr lang="ru-RU" sz="1800" dirty="0" err="1" smtClean="0">
                <a:solidFill>
                  <a:schemeClr val="bg1"/>
                </a:solidFill>
              </a:rPr>
              <a:t>Интернет-олимпиады</a:t>
            </a:r>
            <a:r>
              <a:rPr lang="ru-RU" sz="1800" dirty="0" smtClean="0">
                <a:solidFill>
                  <a:schemeClr val="bg1"/>
                </a:solidFill>
              </a:rPr>
              <a:t> по физике, математике, информатике, сопротивлению материалов приняли участие 37 человек; в </a:t>
            </a:r>
            <a:r>
              <a:rPr lang="en-US" sz="1800" dirty="0" smtClean="0">
                <a:solidFill>
                  <a:schemeClr val="bg1"/>
                </a:solidFill>
              </a:rPr>
              <a:t>I</a:t>
            </a:r>
            <a:r>
              <a:rPr lang="ru-RU" sz="1800" dirty="0" smtClean="0">
                <a:solidFill>
                  <a:schemeClr val="bg1"/>
                </a:solidFill>
              </a:rPr>
              <a:t> туре Всероссийской студенческой междисциплинарной олимпиады инновационного характера «Информационные технологии в сложных системах» - 10 студентов.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	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6470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12. В проекте «Территория инициативной молодежи Бирюса-2012» приняли участие 3 студента; 1 студент - во Всероссийском образовательном форуме «Селигер-2012». 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13. В конкурсе на соискание краевой стипендии имени первого Губернатора Енисейской губернии А.П. Степанова - за достижения в области гуманитарных наук принял участие один студент. 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14. 1 студент является лауреатом Молодежной премии города </a:t>
            </a:r>
            <a:r>
              <a:rPr lang="ru-RU" sz="1800" dirty="0" err="1" smtClean="0">
                <a:solidFill>
                  <a:schemeClr val="bg1"/>
                </a:solidFill>
              </a:rPr>
              <a:t>Лесосибирска</a:t>
            </a:r>
            <a:r>
              <a:rPr lang="ru-RU" sz="1800" dirty="0" smtClean="0">
                <a:solidFill>
                  <a:schemeClr val="bg1"/>
                </a:solidFill>
              </a:rPr>
              <a:t> - в размере 5 тыс. рублей.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15. В рамках городского конкурса «Студенческая весна-2012» в номинации «Наука» I место заняли 2 студента. </a:t>
            </a:r>
          </a:p>
          <a:p>
            <a:pPr indent="457200"/>
            <a:r>
              <a:rPr lang="ru-RU" sz="1800" dirty="0" smtClean="0">
                <a:solidFill>
                  <a:schemeClr val="bg1"/>
                </a:solidFill>
              </a:rPr>
              <a:t>16. По результатам участия в открытом международном конкурсе дипломных работ и проектов среди высших учебных заведений  лесного профиля государств-участников СНГ получено пять дипломов </a:t>
            </a:r>
            <a:r>
              <a:rPr lang="en-US" sz="1800" dirty="0" smtClean="0">
                <a:solidFill>
                  <a:schemeClr val="bg1"/>
                </a:solidFill>
              </a:rPr>
              <a:t>II</a:t>
            </a:r>
            <a:r>
              <a:rPr lang="ru-RU" sz="1800" dirty="0" smtClean="0">
                <a:solidFill>
                  <a:schemeClr val="bg1"/>
                </a:solidFill>
              </a:rPr>
              <a:t> степени.</a:t>
            </a:r>
          </a:p>
          <a:p>
            <a:pPr lvl="0" indent="457200"/>
            <a:endParaRPr lang="ru-RU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7591"/>
            <a:ext cx="8915400" cy="57415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Квалификация  педагогических работников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45962" y="804387"/>
            <a:ext cx="2198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а) по </a:t>
            </a:r>
            <a:r>
              <a:rPr lang="ru-RU" dirty="0" err="1" smtClean="0">
                <a:solidFill>
                  <a:schemeClr val="bg1"/>
                </a:solidFill>
              </a:rPr>
              <a:t>физлицам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44627" y="4105424"/>
            <a:ext cx="1950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б) по ставкам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9697" name="Диаграмма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66530"/>
            <a:ext cx="6738729" cy="309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422044" y="2484019"/>
            <a:ext cx="4560125" cy="237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411733" y="1463902"/>
            <a:ext cx="4560125" cy="237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Диаграмма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661" y="3866322"/>
            <a:ext cx="6788426" cy="299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422033" y="5700047"/>
            <a:ext cx="4560125" cy="237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421204" y="4750904"/>
            <a:ext cx="4542274" cy="174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90048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Доля кандидатов и докторов наук в численности работников ППС без совместителей и работающих по договорам гражданско-правового характера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7649" name="Диаграмма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270" y="1441174"/>
            <a:ext cx="8647043" cy="509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158969" y="3154097"/>
            <a:ext cx="4436762" cy="65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070475" y="1737193"/>
            <a:ext cx="4073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Пороговое значение - 60 </a:t>
            </a:r>
            <a:r>
              <a:rPr lang="ru-RU" sz="1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Доля ППС, работающих в вузе на штатной основе</a:t>
            </a:r>
          </a:p>
        </p:txBody>
      </p:sp>
      <p:pic>
        <p:nvPicPr>
          <p:cNvPr id="1026" name="Диаграмма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39347"/>
            <a:ext cx="8855765" cy="476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566473" y="3283306"/>
            <a:ext cx="4436762" cy="65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070475" y="2244089"/>
            <a:ext cx="4073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Пороговое значение - 64 </a:t>
            </a:r>
            <a:r>
              <a:rPr lang="ru-RU" sz="1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049" y="229590"/>
            <a:ext cx="7772400" cy="833897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Количество обучающихся по специальностям </a:t>
            </a:r>
            <a:br>
              <a:rPr lang="ru-RU" sz="2400" b="1" kern="1200" dirty="0" smtClean="0">
                <a:solidFill>
                  <a:schemeClr val="bg1"/>
                </a:solidFill>
              </a:rPr>
            </a:br>
            <a:r>
              <a:rPr lang="ru-RU" sz="2400" b="1" kern="1200" dirty="0" smtClean="0">
                <a:solidFill>
                  <a:schemeClr val="bg1"/>
                </a:solidFill>
              </a:rPr>
              <a:t>аспирантуры и докторантуры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</p:nvPr>
        </p:nvGraphicFramePr>
        <p:xfrm>
          <a:off x="0" y="1371602"/>
          <a:ext cx="9004852" cy="4368431"/>
        </p:xfrm>
        <a:graphic>
          <a:graphicData uri="http://schemas.openxmlformats.org/drawingml/2006/table">
            <a:tbl>
              <a:tblPr/>
              <a:tblGrid>
                <a:gridCol w="2575857"/>
                <a:gridCol w="2575857"/>
                <a:gridCol w="1926569"/>
                <a:gridCol w="1926569"/>
              </a:tblGrid>
              <a:tr h="66629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Кафедра 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ФИО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Срок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Научный руководитель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48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ТПЛК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ЛИД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554"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ЭиУП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1. Гатина Л. (аспирант ЗО)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25.10.12-24.10.16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Катанаева М.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2. Рубцов А. (аспирант ДО)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25.10.12-24.10.16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Левшина В.В.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3. Фролова А.И. (аспирант ЗО)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01.10.09-30.09.13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Белякова Г.Я. (СФУ)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4. Евсеева С.А. (докторант)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29.12.12-28.12.15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Левшина В.В.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4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ФП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479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ИТС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1. Шишкова М.Г. (аспирант ЗО)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19.10.06-16.02.13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Игнатова В.В.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2. Каверзин И.В. (аспирант ЗО)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29.03.10-28.03.13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Доррер Г.А.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ГСПД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3593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Финансирование НИР из внешних источников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208723" y="454054"/>
          <a:ext cx="8984973" cy="6124325"/>
        </p:xfrm>
        <a:graphic>
          <a:graphicData uri="http://schemas.openxmlformats.org/drawingml/2006/table">
            <a:tbl>
              <a:tblPr/>
              <a:tblGrid>
                <a:gridCol w="606286"/>
                <a:gridCol w="934278"/>
                <a:gridCol w="3607904"/>
                <a:gridCol w="874644"/>
                <a:gridCol w="2084770"/>
                <a:gridCol w="877091"/>
              </a:tblGrid>
              <a:tr h="21532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Вид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Источник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Сумма, тыс.руб.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867">
                <a:tc row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Чижов А.П.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Проведение экспертизы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бизнес-планов, поданных гражданами, признанными в установленном порядке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безработными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ЦЗН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г.Енисейска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ЦЗН г.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Лесосибирска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ЦЗН Северо-Енисейского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ЦЗН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Кежемского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ЦЗН Казачинского района 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Прикладн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ЦЗН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Мотыгинского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86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Безруких Ю.А.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Проект по оптимизации и моделированию бизнес-процессов предприятий жилищно-коммунального хозяйства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ООО «Коммунальное обслуживание и строительство»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Алексеев В.Г.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Паспортизация лесного рейда приплава круглых лесоматериалов ОАО «Маклаковский ЛДК»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ОАО «Маклаковский ЛДК»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90,0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8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Чижов А.П.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Разработка проектов: оценка обеспеченности жителей г. Лесосибирска коммунальными услугами; составление электронного дендроплана насаждений южной части г. Лесосибирска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Администрация г. Лесосибирска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Мохирев А.П.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Презентационный семинар "Грантовая поддержка научно-технических проектов"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47,0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32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Богданов Е.А.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электронного дендроплана южной части г. Лесосибирска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Аксенов Н.В.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Методика озеленения жилой территории в промышленном районе города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Дрягин В.В.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Создание опытного образца системы планирования оптимального освоения лесного фонда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49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Полищук А.И.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Повышение огнестойкости арболитовых изделий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65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Расюк Е. Г.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Донченко К. В.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Мохирев А. П.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Конкурс по организации участия студентов, аспирантов и молодых ученых во всероссийских, международных конференциях и научных мероприятиях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21,4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458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Соболев С.В.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Ежегодная всероссийская научно-практическая конференция  школьников, студентов, аспирантов и молодых ученых  "Экология, рациональное природопользование и охрана окружающей среды"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Прикладн.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6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937,9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494" marR="1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9550" y="146462"/>
            <a:ext cx="7772400" cy="779813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Динамика научных публикаций за 2008-2012 гг.</a:t>
            </a:r>
          </a:p>
        </p:txBody>
      </p:sp>
      <p:pic>
        <p:nvPicPr>
          <p:cNvPr id="13313" name="Диаграмма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148" y="765313"/>
            <a:ext cx="8756374" cy="569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301" y="-150420"/>
            <a:ext cx="7772400" cy="69668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Монографии ППС филиала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218661" y="467141"/>
          <a:ext cx="8925339" cy="2769864"/>
        </p:xfrm>
        <a:graphic>
          <a:graphicData uri="http://schemas.openxmlformats.org/drawingml/2006/table">
            <a:tbl>
              <a:tblPr/>
              <a:tblGrid>
                <a:gridCol w="510123"/>
                <a:gridCol w="1781836"/>
                <a:gridCol w="3058037"/>
                <a:gridCol w="1023835"/>
                <a:gridCol w="1023835"/>
                <a:gridCol w="890917"/>
                <a:gridCol w="636756"/>
              </a:tblGrid>
              <a:tr h="6031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Авторы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 и вид работы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Изд-во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Гриф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Тираж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7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784"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Монографии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3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Девятловский Д.Н., Игнатова В.В.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праксиологических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умений будущих специалистов в контексте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компетентностного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подхода 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СибГТУ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653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Чистов Р. С.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Социальная ответственность бизнеса: философско-методологическое исследование  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Lap Lambert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241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1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Чуваева А.И.,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Апухтин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А.Н.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Проблемы экономики и управления предприятиями, отраслями, комплексами. Кн. 19 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СИБПРИНТ</a:t>
                      </a: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04" marR="3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0915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1. Участие в конкурсах КГАУ «Красноярский краевой фонд поддержки научной и научно-технической деятельности». </a:t>
            </a:r>
          </a:p>
          <a:p>
            <a:pPr marL="0" lvl="1" indent="457200"/>
            <a:r>
              <a:rPr lang="ru-RU" sz="1800" dirty="0" smtClean="0">
                <a:solidFill>
                  <a:schemeClr val="bg1"/>
                </a:solidFill>
              </a:rPr>
              <a:t> 1.1 На конкурс индивидуальных проектов студентов и аспирантов в 2012 г. направлено 3 проекта. 2 студента получили гранты на общую сумму 85 тыс. рублей.</a:t>
            </a:r>
          </a:p>
          <a:p>
            <a:pPr marL="0" lvl="1" indent="457200"/>
            <a:r>
              <a:rPr lang="ru-RU" sz="1800" dirty="0" smtClean="0">
                <a:solidFill>
                  <a:schemeClr val="bg1"/>
                </a:solidFill>
              </a:rPr>
              <a:t>1.2  На конкурс студенческих проектов по заказу муниципальных образований Красноярского края направлено 3 проекта. 3 студента (по 2 проектам) получили грант на общую сумму 200 тыс. рублей.</a:t>
            </a:r>
          </a:p>
          <a:p>
            <a:pPr marL="0" lvl="1" indent="457200"/>
            <a:r>
              <a:rPr lang="ru-RU" sz="1800" dirty="0" smtClean="0">
                <a:solidFill>
                  <a:schemeClr val="bg1"/>
                </a:solidFill>
                <a:hlinkClick r:id="rId2"/>
              </a:rPr>
              <a:t> 1.3 На конкурс по организации участия студентов, аспирантов и молодых ученых во всероссийских, международных конференциях и научных </a:t>
            </a:r>
            <a:r>
              <a:rPr lang="ru-RU" sz="1800" dirty="0" smtClean="0">
                <a:solidFill>
                  <a:schemeClr val="bg1"/>
                </a:solidFill>
              </a:rPr>
              <a:t>мероприятиях направлено 11 заявок. 2 студента получили гранты на общую сумму 6382,7 рублей.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2. Проведение в филиале в апреле ежегодной конференции "Молодые ученые в решении актуальных проблем науки". В 2012 г. в конференции приняли участие 74 студента, представлено 66 докладов.</a:t>
            </a:r>
          </a:p>
          <a:p>
            <a:pPr lvl="0" indent="457200"/>
            <a:r>
              <a:rPr lang="ru-RU" sz="1800" dirty="0" smtClean="0">
                <a:solidFill>
                  <a:schemeClr val="bg1"/>
                </a:solidFill>
              </a:rPr>
              <a:t>3. Участие в работе международных, российских и региональных конференций и публикация результатов научных исследований в сборниках трудов. </a:t>
            </a:r>
          </a:p>
          <a:p>
            <a:pPr marL="0" lvl="1" indent="457200"/>
            <a:r>
              <a:rPr lang="ru-RU" sz="1800" dirty="0" smtClean="0">
                <a:solidFill>
                  <a:schemeClr val="bg1"/>
                </a:solidFill>
              </a:rPr>
              <a:t>Количество опубликованных студенческих статей, тезисов докладов 81, в том числе в сборниках международных конференций 32, всероссийских - 5, региональных – 38, в зарубежной печати - 6.</a:t>
            </a:r>
          </a:p>
          <a:p>
            <a:pPr marL="0" lvl="1" indent="457200"/>
            <a:r>
              <a:rPr lang="ru-RU" sz="1800" dirty="0" smtClean="0">
                <a:solidFill>
                  <a:schemeClr val="bg1"/>
                </a:solidFill>
              </a:rPr>
              <a:t>4.  Участие во Всероссийской научно-практической конференции "Молодые ученые в решении актуальных проблем науки", г. Красноярск. 13 студентов приняли очное участие. По секции «Экологические аспекты производственной среды» студент филиала занял 2 место, по секции «Лесное хозяйство» - III место.</a:t>
            </a:r>
          </a:p>
          <a:p>
            <a:pPr marL="0" lvl="1" indent="457200"/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7960" y="0"/>
            <a:ext cx="7683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результаты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НИРс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4860</TotalTime>
  <Words>1118</Words>
  <Application>Microsoft PowerPoint</Application>
  <PresentationFormat>Экран (4:3)</PresentationFormat>
  <Paragraphs>185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Итоги научно-исследовательской деятельности в Лесосибирском филиале СибГТУ за 2012 г. </vt:lpstr>
      <vt:lpstr> Квалификация  педагогических работников </vt:lpstr>
      <vt:lpstr>Слайд 3</vt:lpstr>
      <vt:lpstr>Доля ППС, работающих в вузе на штатной основе</vt:lpstr>
      <vt:lpstr>Количество обучающихся по специальностям  аспирантуры и докторантуры</vt:lpstr>
      <vt:lpstr>Финансирование НИР из внешних источников</vt:lpstr>
      <vt:lpstr>Динамика научных публикаций за 2008-2012 гг.</vt:lpstr>
      <vt:lpstr>Монографии ППС филиала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материал к докладу по диссертационной работе Кацик Дарьи Евгеньевны на тему: «Теоретические аспекты экономической безопасности региона как субъекта внешнеэкономической безопасности (на примере Красноярского края)»</dc:title>
  <dc:creator>Пользователь</dc:creator>
  <cp:lastModifiedBy>гспд</cp:lastModifiedBy>
  <cp:revision>496</cp:revision>
  <cp:lastPrinted>2004-12-27T01:33:29Z</cp:lastPrinted>
  <dcterms:created xsi:type="dcterms:W3CDTF">2003-11-16T15:46:39Z</dcterms:created>
  <dcterms:modified xsi:type="dcterms:W3CDTF">2014-01-06T05:27:44Z</dcterms:modified>
</cp:coreProperties>
</file>