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80" r:id="rId3"/>
    <p:sldId id="281" r:id="rId4"/>
    <p:sldId id="282" r:id="rId5"/>
    <p:sldId id="283" r:id="rId6"/>
    <p:sldId id="301" r:id="rId7"/>
    <p:sldId id="299" r:id="rId8"/>
    <p:sldId id="289" r:id="rId9"/>
    <p:sldId id="302" r:id="rId10"/>
    <p:sldId id="303" r:id="rId11"/>
    <p:sldId id="309" r:id="rId12"/>
    <p:sldId id="310" r:id="rId13"/>
    <p:sldId id="311" r:id="rId14"/>
  </p:sldIdLst>
  <p:sldSz cx="9144000" cy="6858000" type="screen4x3"/>
  <p:notesSz cx="6759575" cy="9867900"/>
  <p:defaultTextStyle>
    <a:defPPr>
      <a:defRPr lang="ru-R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6600"/>
    <a:srgbClr val="FF66CC"/>
    <a:srgbClr val="CCFF66"/>
    <a:srgbClr val="99FF99"/>
    <a:srgbClr val="000066"/>
    <a:srgbClr val="00007A"/>
    <a:srgbClr val="0000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0" d="100"/>
          <a:sy n="100" d="100"/>
        </p:scale>
        <p:origin x="-194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35843" name="Rectangle 3"/>
          <p:cNvSpPr>
            <a:spLocks noGrp="1" noChangeArrowheads="1"/>
          </p:cNvSpPr>
          <p:nvPr>
            <p:ph type="dt" sz="quarter" idx="1"/>
          </p:nvPr>
        </p:nvSpPr>
        <p:spPr bwMode="auto">
          <a:xfrm>
            <a:off x="3830638" y="0"/>
            <a:ext cx="29289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35844" name="Rectangle 4"/>
          <p:cNvSpPr>
            <a:spLocks noGrp="1" noChangeArrowheads="1"/>
          </p:cNvSpPr>
          <p:nvPr>
            <p:ph type="ftr" sz="quarter" idx="2"/>
          </p:nvPr>
        </p:nvSpPr>
        <p:spPr bwMode="auto">
          <a:xfrm>
            <a:off x="0" y="9374188"/>
            <a:ext cx="292893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35845" name="Rectangle 5"/>
          <p:cNvSpPr>
            <a:spLocks noGrp="1" noChangeArrowheads="1"/>
          </p:cNvSpPr>
          <p:nvPr>
            <p:ph type="sldNum" sz="quarter" idx="3"/>
          </p:nvPr>
        </p:nvSpPr>
        <p:spPr bwMode="auto">
          <a:xfrm>
            <a:off x="3830638" y="9374188"/>
            <a:ext cx="2928937"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A1DEE9C-83A4-4BDE-BB17-57B97E309385}"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4ACBDA-7D23-4221-85DB-F5081C49E82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C0FF344-7A56-4748-B699-3778F6E788C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33B91EB-3A8E-48B4-86E6-1D87B205752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85800" y="1981200"/>
            <a:ext cx="7772400" cy="4114800"/>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39A2698-D9FB-435B-8ECD-6445702520C7}"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609600"/>
            <a:ext cx="7772400" cy="5486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4A1B493C-9E46-4A09-981F-F7DC8F06762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4F238B5-DD01-4A76-A5C5-D4B33FF895C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817DD5C-43EF-4A85-BB5A-FDF317C69A6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4ABC462-A571-40A8-B2F9-464B8C7D179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DE9FB98-366B-4380-B7CE-DC235762F38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5ACEE1E-9271-4B8A-8B94-7590EC33F5A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391B8BB-28F0-4DA2-90E0-0C0E15872DD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EF82061-7F93-4B77-AC02-68D09EFDB1A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141BB23-12F6-4ECA-B578-8DB924A1817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shade val="46275"/>
                <a:invGamma/>
              </a:schemeClr>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21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3AC25E9-8F7E-4360-8973-C70AEB0D3BC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0"/>
            <a:ext cx="8915400" cy="6172200"/>
          </a:xfrm>
        </p:spPr>
        <p:txBody>
          <a:bodyPr/>
          <a:lstStyle/>
          <a:p>
            <a:pPr eaLnBrk="1" hangingPunct="1">
              <a:defRPr/>
            </a:pPr>
            <a:r>
              <a:rPr lang="ru-RU" sz="3000" b="1" dirty="0" smtClean="0">
                <a:solidFill>
                  <a:schemeClr val="bg1"/>
                </a:solidFill>
                <a:effectLst>
                  <a:outerShdw blurRad="38100" dist="38100" dir="2700000" algn="tl">
                    <a:srgbClr val="000000"/>
                  </a:outerShdw>
                </a:effectLst>
              </a:rPr>
              <a:t>И</a:t>
            </a:r>
            <a:r>
              <a:rPr lang="ru-RU" sz="3000" b="1" dirty="0" smtClean="0">
                <a:solidFill>
                  <a:schemeClr val="bg1"/>
                </a:solidFill>
                <a:effectLst>
                  <a:outerShdw blurRad="38100" dist="38100" dir="2700000" algn="tl">
                    <a:srgbClr val="000000"/>
                  </a:outerShdw>
                </a:effectLst>
              </a:rPr>
              <a:t>тоги </a:t>
            </a:r>
            <a:r>
              <a:rPr lang="ru-RU" sz="3000" b="1" dirty="0" smtClean="0">
                <a:solidFill>
                  <a:schemeClr val="bg1"/>
                </a:solidFill>
                <a:effectLst>
                  <a:outerShdw blurRad="38100" dist="38100" dir="2700000" algn="tl">
                    <a:srgbClr val="000000"/>
                  </a:outerShdw>
                </a:effectLst>
              </a:rPr>
              <a:t>научно-исследовательской деятельности в </a:t>
            </a:r>
            <a:r>
              <a:rPr lang="ru-RU" sz="3000" b="1" dirty="0" err="1" smtClean="0">
                <a:solidFill>
                  <a:schemeClr val="bg1"/>
                </a:solidFill>
                <a:effectLst>
                  <a:outerShdw blurRad="38100" dist="38100" dir="2700000" algn="tl">
                    <a:srgbClr val="000000"/>
                  </a:outerShdw>
                </a:effectLst>
              </a:rPr>
              <a:t>Лесосибирском</a:t>
            </a:r>
            <a:r>
              <a:rPr lang="ru-RU" sz="3000" b="1" dirty="0" smtClean="0">
                <a:solidFill>
                  <a:schemeClr val="bg1"/>
                </a:solidFill>
                <a:effectLst>
                  <a:outerShdw blurRad="38100" dist="38100" dir="2700000" algn="tl">
                    <a:srgbClr val="000000"/>
                  </a:outerShdw>
                </a:effectLst>
              </a:rPr>
              <a:t> филиале </a:t>
            </a:r>
            <a:r>
              <a:rPr lang="ru-RU" sz="3000" b="1" dirty="0" err="1" smtClean="0">
                <a:solidFill>
                  <a:schemeClr val="bg1"/>
                </a:solidFill>
                <a:effectLst>
                  <a:outerShdw blurRad="38100" dist="38100" dir="2700000" algn="tl">
                    <a:srgbClr val="000000"/>
                  </a:outerShdw>
                </a:effectLst>
              </a:rPr>
              <a:t>СибГТУ</a:t>
            </a:r>
            <a:r>
              <a:rPr lang="ru-RU" sz="3000" b="1" dirty="0" smtClean="0">
                <a:solidFill>
                  <a:schemeClr val="bg1"/>
                </a:solidFill>
                <a:effectLst>
                  <a:outerShdw blurRad="38100" dist="38100" dir="2700000" algn="tl">
                    <a:srgbClr val="000000"/>
                  </a:outerShdw>
                </a:effectLst>
              </a:rPr>
              <a:t> за 2009 г. </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Effect transition="in" filter="randombar(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2400" b="1" kern="1200" dirty="0" smtClean="0">
                <a:solidFill>
                  <a:schemeClr val="bg1"/>
                </a:solidFill>
              </a:rPr>
              <a:t>Научные </a:t>
            </a:r>
            <a:r>
              <a:rPr lang="ru-RU" sz="2400" b="1" kern="1200" dirty="0" smtClean="0">
                <a:solidFill>
                  <a:schemeClr val="bg1"/>
                </a:solidFill>
              </a:rPr>
              <a:t>публикаций за 2005-2009 гг.</a:t>
            </a:r>
          </a:p>
        </p:txBody>
      </p:sp>
      <p:pic>
        <p:nvPicPr>
          <p:cNvPr id="76802" name="Диаграмма 7"/>
          <p:cNvPicPr>
            <a:picLocks noChangeArrowheads="1"/>
          </p:cNvPicPr>
          <p:nvPr/>
        </p:nvPicPr>
        <p:blipFill>
          <a:blip r:embed="rId2"/>
          <a:srcRect/>
          <a:stretch>
            <a:fillRect/>
          </a:stretch>
        </p:blipFill>
        <p:spPr bwMode="auto">
          <a:xfrm>
            <a:off x="688769" y="1828800"/>
            <a:ext cx="7968343" cy="46313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Диаграмма 9"/>
          <p:cNvPicPr>
            <a:picLocks noChangeArrowheads="1"/>
          </p:cNvPicPr>
          <p:nvPr/>
        </p:nvPicPr>
        <p:blipFill>
          <a:blip r:embed="rId2"/>
          <a:srcRect/>
          <a:stretch>
            <a:fillRect/>
          </a:stretch>
        </p:blipFill>
        <p:spPr bwMode="auto">
          <a:xfrm>
            <a:off x="605642" y="1983179"/>
            <a:ext cx="8265226" cy="4548250"/>
          </a:xfrm>
          <a:prstGeom prst="rect">
            <a:avLst/>
          </a:prstGeom>
          <a:noFill/>
          <a:ln w="9525">
            <a:noFill/>
            <a:miter lim="800000"/>
            <a:headEnd/>
            <a:tailEnd/>
          </a:ln>
        </p:spPr>
      </p:pic>
      <p:sp>
        <p:nvSpPr>
          <p:cNvPr id="3" name="Прямоугольник 2"/>
          <p:cNvSpPr/>
          <p:nvPr/>
        </p:nvSpPr>
        <p:spPr>
          <a:xfrm>
            <a:off x="0" y="614686"/>
            <a:ext cx="8680862" cy="461665"/>
          </a:xfrm>
          <a:prstGeom prst="rect">
            <a:avLst/>
          </a:prstGeom>
        </p:spPr>
        <p:txBody>
          <a:bodyPr wrap="square">
            <a:spAutoFit/>
          </a:bodyPr>
          <a:lstStyle/>
          <a:p>
            <a:pPr algn="ctr"/>
            <a:r>
              <a:rPr lang="ru-RU" b="1" dirty="0">
                <a:solidFill>
                  <a:schemeClr val="bg1"/>
                </a:solidFill>
                <a:latin typeface="+mj-lt"/>
                <a:ea typeface="+mj-ea"/>
                <a:cs typeface="+mj-cs"/>
              </a:rPr>
              <a:t>Результаты НИРС филиала за 2005-2009 гг.</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1514902"/>
            <a:ext cx="9144000" cy="4708981"/>
          </a:xfrm>
          <a:prstGeom prst="rect">
            <a:avLst/>
          </a:prstGeom>
        </p:spPr>
        <p:txBody>
          <a:bodyPr wrap="square">
            <a:spAutoFit/>
          </a:bodyPr>
          <a:lstStyle/>
          <a:p>
            <a:r>
              <a:rPr lang="ru-RU" sz="2000" b="1" dirty="0">
                <a:solidFill>
                  <a:schemeClr val="bg1"/>
                </a:solidFill>
                <a:latin typeface="+mj-lt"/>
                <a:ea typeface="+mj-ea"/>
                <a:cs typeface="+mj-cs"/>
              </a:rPr>
              <a:t>1. Участие в  открытом конкурсе на лучшую научную работу студентов по естественным, техническим и гуманитарным наукам в вузах Российской Федерации. В 2009 г. для участия в данном конкурсе  направлено  38 работ студентов филиала. По итогам конкурса за 2008 год  студентами филиала  по секции  "Проблемы развития высшей школы" получено три диплома базового вуза  (Ярошенко К.И., Зырянова Н.С., Прокошкина К.И.), по секции «Технология, машины и оборудование лесозаготовок, лесного хозяйства и деревообработки» - два диплома (</a:t>
            </a:r>
            <a:r>
              <a:rPr lang="ru-RU" sz="2000" b="1" dirty="0" err="1">
                <a:solidFill>
                  <a:schemeClr val="bg1"/>
                </a:solidFill>
                <a:latin typeface="+mj-lt"/>
                <a:ea typeface="+mj-ea"/>
                <a:cs typeface="+mj-cs"/>
              </a:rPr>
              <a:t>Богуш</a:t>
            </a:r>
            <a:r>
              <a:rPr lang="ru-RU" sz="2000" b="1" dirty="0">
                <a:solidFill>
                  <a:schemeClr val="bg1"/>
                </a:solidFill>
                <a:latin typeface="+mj-lt"/>
                <a:ea typeface="+mj-ea"/>
                <a:cs typeface="+mj-cs"/>
              </a:rPr>
              <a:t> А.А., Панова В.А.).  </a:t>
            </a:r>
          </a:p>
          <a:p>
            <a:r>
              <a:rPr lang="ru-RU" sz="2000" b="1" dirty="0">
                <a:solidFill>
                  <a:schemeClr val="bg1"/>
                </a:solidFill>
                <a:latin typeface="+mj-lt"/>
                <a:ea typeface="+mj-ea"/>
                <a:cs typeface="+mj-cs"/>
              </a:rPr>
              <a:t>	2. Участие в конкурсе грантов КГАУ «Красноярский краевой фонд поддержки научной и   научно-технической деятельности» «Лучшая научная студенческая работа». В 2009 г. направлено 10 конкурсных студенческих работ. </a:t>
            </a:r>
            <a:r>
              <a:rPr lang="ru-RU" sz="2000" b="1" dirty="0" smtClean="0">
                <a:solidFill>
                  <a:schemeClr val="bg1"/>
                </a:solidFill>
                <a:latin typeface="+mj-lt"/>
                <a:ea typeface="+mj-ea"/>
                <a:cs typeface="+mj-cs"/>
              </a:rPr>
              <a:t> Лауреатом </a:t>
            </a:r>
            <a:r>
              <a:rPr lang="ru-RU" sz="2000" b="1" dirty="0">
                <a:solidFill>
                  <a:schemeClr val="bg1"/>
                </a:solidFill>
                <a:latin typeface="+mj-lt"/>
                <a:ea typeface="+mj-ea"/>
                <a:cs typeface="+mj-cs"/>
              </a:rPr>
              <a:t>конкурса стала  Прокошкина К.И. (гр. 85-1).</a:t>
            </a:r>
          </a:p>
          <a:p>
            <a:r>
              <a:rPr lang="ru-RU" sz="2000" b="1" dirty="0">
                <a:solidFill>
                  <a:schemeClr val="bg1"/>
                </a:solidFill>
                <a:latin typeface="+mj-lt"/>
                <a:ea typeface="+mj-ea"/>
                <a:cs typeface="+mj-cs"/>
              </a:rPr>
              <a:t>	3. 	Проведение в филиале в апреле-мае ежегодной конференции "Молодые ученые в решении актуальных проблем науки". В 2009 г. представлено 113 докладов, авторами которых стали более 121 студента. </a:t>
            </a:r>
          </a:p>
        </p:txBody>
      </p:sp>
      <p:sp>
        <p:nvSpPr>
          <p:cNvPr id="6" name="Прямоугольник 5"/>
          <p:cNvSpPr/>
          <p:nvPr/>
        </p:nvSpPr>
        <p:spPr>
          <a:xfrm>
            <a:off x="614149" y="638792"/>
            <a:ext cx="7683690" cy="461665"/>
          </a:xfrm>
          <a:prstGeom prst="rect">
            <a:avLst/>
          </a:prstGeom>
        </p:spPr>
        <p:txBody>
          <a:bodyPr wrap="square">
            <a:spAutoFit/>
          </a:bodyPr>
          <a:lstStyle/>
          <a:p>
            <a:pPr algn="ctr"/>
            <a:r>
              <a:rPr lang="ru-RU" b="1" dirty="0" smtClean="0">
                <a:solidFill>
                  <a:schemeClr val="bg1"/>
                </a:solidFill>
                <a:latin typeface="+mj-lt"/>
                <a:ea typeface="+mj-ea"/>
                <a:cs typeface="+mj-cs"/>
              </a:rPr>
              <a:t>Основные результаты </a:t>
            </a:r>
            <a:r>
              <a:rPr lang="ru-RU" b="1" dirty="0" err="1" smtClean="0">
                <a:solidFill>
                  <a:schemeClr val="bg1"/>
                </a:solidFill>
                <a:latin typeface="+mj-lt"/>
                <a:ea typeface="+mj-ea"/>
                <a:cs typeface="+mj-cs"/>
              </a:rPr>
              <a:t>НИРс</a:t>
            </a:r>
            <a:endParaRPr lang="ru-RU" b="1"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9144000" cy="6186309"/>
          </a:xfrm>
          <a:prstGeom prst="rect">
            <a:avLst/>
          </a:prstGeom>
        </p:spPr>
        <p:txBody>
          <a:bodyPr wrap="square">
            <a:spAutoFit/>
          </a:bodyPr>
          <a:lstStyle/>
          <a:p>
            <a:r>
              <a:rPr lang="ru-RU" sz="1800" b="1" dirty="0">
                <a:solidFill>
                  <a:schemeClr val="bg1"/>
                </a:solidFill>
                <a:latin typeface="+mj-lt"/>
                <a:ea typeface="+mj-ea"/>
                <a:cs typeface="+mj-cs"/>
              </a:rPr>
              <a:t>4. Участие в работе различных международных, российских и региональных конференций и публикация результатов научных исследований в сборниках трудов. Количество таких публикаций составило  в 2009 г. 71.</a:t>
            </a:r>
          </a:p>
          <a:p>
            <a:r>
              <a:rPr lang="ru-RU" sz="1800" b="1" dirty="0">
                <a:solidFill>
                  <a:schemeClr val="bg1"/>
                </a:solidFill>
                <a:latin typeface="+mj-lt"/>
                <a:ea typeface="+mj-ea"/>
                <a:cs typeface="+mj-cs"/>
              </a:rPr>
              <a:t>	 4.1 Всероссийская студенческая научно-практическая конференция по менеджменту «Эффективный менеджер». Команда филиала (Фролова А.И., Николаев С.Б., Прокошкина К.И.) заняла первое место в деловой игре «Найдись инвестор».</a:t>
            </a:r>
          </a:p>
          <a:p>
            <a:r>
              <a:rPr lang="ru-RU" sz="1800" b="1" dirty="0">
                <a:solidFill>
                  <a:schemeClr val="bg1"/>
                </a:solidFill>
                <a:latin typeface="+mj-lt"/>
                <a:ea typeface="+mj-ea"/>
                <a:cs typeface="+mj-cs"/>
              </a:rPr>
              <a:t>	4.2 Участие в первом туре открытого конкурса на лучшую студенческую научную работу студентов вузов России (</a:t>
            </a:r>
            <a:r>
              <a:rPr lang="ru-RU" sz="1800" b="1" dirty="0" err="1">
                <a:solidFill>
                  <a:schemeClr val="bg1"/>
                </a:solidFill>
                <a:latin typeface="+mj-lt"/>
                <a:ea typeface="+mj-ea"/>
                <a:cs typeface="+mj-cs"/>
              </a:rPr>
              <a:t>СибГТУ</a:t>
            </a:r>
            <a:r>
              <a:rPr lang="ru-RU" sz="1800" b="1" dirty="0">
                <a:solidFill>
                  <a:schemeClr val="bg1"/>
                </a:solidFill>
                <a:latin typeface="+mj-lt"/>
                <a:ea typeface="+mj-ea"/>
                <a:cs typeface="+mj-cs"/>
              </a:rPr>
              <a:t>). Студенты  Пономарева Н.К., Гуськов Д.А., Новиков С.Л.  заняли соответственно второе, второе и третье места по разделу «Охрана окружающей среды и рациональное использование природных ресурсов».</a:t>
            </a:r>
          </a:p>
          <a:p>
            <a:r>
              <a:rPr lang="ru-RU" sz="1800" b="1" dirty="0">
                <a:solidFill>
                  <a:schemeClr val="bg1"/>
                </a:solidFill>
                <a:latin typeface="+mj-lt"/>
                <a:ea typeface="+mj-ea"/>
                <a:cs typeface="+mj-cs"/>
              </a:rPr>
              <a:t>	4.3 Участие во Всероссийской научно-практической конференции "Молодые ученые в решении актуальных проблем науки".  Первое место занятии студенты филиала </a:t>
            </a:r>
            <a:r>
              <a:rPr lang="ru-RU" sz="1800" b="1" dirty="0" err="1">
                <a:solidFill>
                  <a:schemeClr val="bg1"/>
                </a:solidFill>
                <a:latin typeface="+mj-lt"/>
                <a:ea typeface="+mj-ea"/>
                <a:cs typeface="+mj-cs"/>
              </a:rPr>
              <a:t>Тишевский</a:t>
            </a:r>
            <a:r>
              <a:rPr lang="ru-RU" sz="1800" b="1" dirty="0">
                <a:solidFill>
                  <a:schemeClr val="bg1"/>
                </a:solidFill>
                <a:latin typeface="+mj-lt"/>
                <a:ea typeface="+mj-ea"/>
                <a:cs typeface="+mj-cs"/>
              </a:rPr>
              <a:t> И.Г., Непомнящий П.Г. </a:t>
            </a:r>
          </a:p>
          <a:p>
            <a:r>
              <a:rPr lang="ru-RU" sz="1800" b="1" dirty="0">
                <a:solidFill>
                  <a:schemeClr val="bg1"/>
                </a:solidFill>
                <a:latin typeface="+mj-lt"/>
                <a:ea typeface="+mj-ea"/>
                <a:cs typeface="+mj-cs"/>
              </a:rPr>
              <a:t>	4.4 Участие в конкурсе научно-технических и исследовательских проектов в рамках краевого молодежного проекта «ТИМ-Бирюса-2009». Студенты филиала под руководством доцента </a:t>
            </a:r>
            <a:r>
              <a:rPr lang="ru-RU" sz="1800" b="1" dirty="0" err="1">
                <a:solidFill>
                  <a:schemeClr val="bg1"/>
                </a:solidFill>
                <a:latin typeface="+mj-lt"/>
                <a:ea typeface="+mj-ea"/>
                <a:cs typeface="+mj-cs"/>
              </a:rPr>
              <a:t>Мохирева</a:t>
            </a:r>
            <a:r>
              <a:rPr lang="ru-RU" sz="1800" b="1" dirty="0">
                <a:solidFill>
                  <a:schemeClr val="bg1"/>
                </a:solidFill>
                <a:latin typeface="+mj-lt"/>
                <a:ea typeface="+mj-ea"/>
                <a:cs typeface="+mj-cs"/>
              </a:rPr>
              <a:t> А.П. вошел в тройку лучших.</a:t>
            </a:r>
          </a:p>
          <a:p>
            <a:r>
              <a:rPr lang="ru-RU" sz="1800" b="1" dirty="0">
                <a:solidFill>
                  <a:schemeClr val="bg1"/>
                </a:solidFill>
                <a:latin typeface="+mj-lt"/>
                <a:ea typeface="+mj-ea"/>
                <a:cs typeface="+mj-cs"/>
              </a:rPr>
              <a:t>	4.5 Участие в краевом молодежном проекте «Новый фарватер-2009».  Студентка Оськина заняла третье место.</a:t>
            </a:r>
          </a:p>
          <a:p>
            <a:r>
              <a:rPr lang="ru-RU" sz="1800" b="1" dirty="0">
                <a:solidFill>
                  <a:schemeClr val="bg1"/>
                </a:solidFill>
                <a:latin typeface="+mj-lt"/>
                <a:ea typeface="+mj-ea"/>
                <a:cs typeface="+mj-cs"/>
              </a:rPr>
              <a:t>	5. Участие в городском фестивале «Студенческая весна-2009». Студенты филиала Зырянов и Швецов стали золотыми  лауреатами в номинации «Достижения в научной и учебной деятельности».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127591"/>
            <a:ext cx="8915400" cy="574158"/>
          </a:xfrm>
        </p:spPr>
        <p:txBody>
          <a:bodyPr/>
          <a:lstStyle/>
          <a:p>
            <a:r>
              <a:rPr lang="ru-RU" sz="2400" b="1" dirty="0" smtClean="0">
                <a:solidFill>
                  <a:schemeClr val="bg1"/>
                </a:solidFill>
                <a:latin typeface="+mj-lt"/>
                <a:ea typeface="+mj-ea"/>
                <a:cs typeface="+mj-cs"/>
              </a:rPr>
              <a:t> Квалификация  педагогических работников</a:t>
            </a:r>
            <a:r>
              <a:rPr lang="ru-RU" sz="2400" dirty="0" smtClean="0">
                <a:solidFill>
                  <a:schemeClr val="bg1"/>
                </a:solidFill>
                <a:latin typeface="+mj-lt"/>
                <a:ea typeface="+mj-ea"/>
                <a:cs typeface="+mj-cs"/>
              </a:rPr>
              <a:t/>
            </a:r>
            <a:br>
              <a:rPr lang="ru-RU" sz="2400" dirty="0" smtClean="0">
                <a:solidFill>
                  <a:schemeClr val="bg1"/>
                </a:solidFill>
                <a:latin typeface="+mj-lt"/>
                <a:ea typeface="+mj-ea"/>
                <a:cs typeface="+mj-cs"/>
              </a:rPr>
            </a:br>
            <a:endParaRPr lang="ru-RU" sz="2400" b="1" dirty="0" smtClean="0">
              <a:solidFill>
                <a:schemeClr val="bg1"/>
              </a:solidFill>
              <a:effectLst>
                <a:outerShdw blurRad="38100" dist="38100" dir="2700000" algn="tl">
                  <a:srgbClr val="000000"/>
                </a:outerShdw>
              </a:effectLst>
            </a:endParaRPr>
          </a:p>
        </p:txBody>
      </p:sp>
      <p:pic>
        <p:nvPicPr>
          <p:cNvPr id="39938" name="Диаграмма 1"/>
          <p:cNvPicPr>
            <a:picLocks noChangeArrowheads="1"/>
          </p:cNvPicPr>
          <p:nvPr/>
        </p:nvPicPr>
        <p:blipFill>
          <a:blip r:embed="rId3"/>
          <a:srcRect/>
          <a:stretch>
            <a:fillRect/>
          </a:stretch>
        </p:blipFill>
        <p:spPr bwMode="auto">
          <a:xfrm>
            <a:off x="0" y="478465"/>
            <a:ext cx="8550233" cy="2942525"/>
          </a:xfrm>
          <a:prstGeom prst="rect">
            <a:avLst/>
          </a:prstGeom>
          <a:noFill/>
          <a:ln w="9525">
            <a:noFill/>
            <a:miter lim="800000"/>
            <a:headEnd/>
            <a:tailEnd/>
          </a:ln>
        </p:spPr>
      </p:pic>
      <p:pic>
        <p:nvPicPr>
          <p:cNvPr id="39939" name="Диаграмма 2"/>
          <p:cNvPicPr>
            <a:picLocks noChangeArrowheads="1"/>
          </p:cNvPicPr>
          <p:nvPr/>
        </p:nvPicPr>
        <p:blipFill>
          <a:blip r:embed="rId4"/>
          <a:srcRect/>
          <a:stretch>
            <a:fillRect/>
          </a:stretch>
        </p:blipFill>
        <p:spPr bwMode="auto">
          <a:xfrm>
            <a:off x="-1" y="3561906"/>
            <a:ext cx="8597735" cy="3296093"/>
          </a:xfrm>
          <a:prstGeom prst="rect">
            <a:avLst/>
          </a:prstGeom>
          <a:noFill/>
          <a:ln w="9525">
            <a:noFill/>
            <a:miter lim="800000"/>
            <a:headEnd/>
            <a:tailEnd/>
          </a:ln>
        </p:spPr>
      </p:pic>
      <p:sp>
        <p:nvSpPr>
          <p:cNvPr id="7" name="Прямоугольник 6"/>
          <p:cNvSpPr/>
          <p:nvPr/>
        </p:nvSpPr>
        <p:spPr>
          <a:xfrm>
            <a:off x="6112493" y="2841908"/>
            <a:ext cx="2198038" cy="461665"/>
          </a:xfrm>
          <a:prstGeom prst="rect">
            <a:avLst/>
          </a:prstGeom>
        </p:spPr>
        <p:txBody>
          <a:bodyPr wrap="none">
            <a:spAutoFit/>
          </a:bodyPr>
          <a:lstStyle/>
          <a:p>
            <a:r>
              <a:rPr lang="ru-RU" dirty="0" smtClean="0"/>
              <a:t>а) по </a:t>
            </a:r>
            <a:r>
              <a:rPr lang="ru-RU" dirty="0" err="1" smtClean="0"/>
              <a:t>физлицам</a:t>
            </a:r>
            <a:endParaRPr lang="ru-RU" dirty="0"/>
          </a:p>
        </p:txBody>
      </p:sp>
      <p:sp>
        <p:nvSpPr>
          <p:cNvPr id="8" name="Прямоугольник 7"/>
          <p:cNvSpPr/>
          <p:nvPr/>
        </p:nvSpPr>
        <p:spPr>
          <a:xfrm>
            <a:off x="6288644" y="6212520"/>
            <a:ext cx="1950277" cy="461665"/>
          </a:xfrm>
          <a:prstGeom prst="rect">
            <a:avLst/>
          </a:prstGeom>
        </p:spPr>
        <p:txBody>
          <a:bodyPr wrap="none">
            <a:spAutoFit/>
          </a:bodyPr>
          <a:lstStyle/>
          <a:p>
            <a:r>
              <a:rPr lang="ru-RU" dirty="0" smtClean="0"/>
              <a:t>б) по ставкам</a:t>
            </a:r>
            <a:endParaRPr lang="ru-RU" dirty="0"/>
          </a:p>
        </p:txBody>
      </p:sp>
      <p:sp>
        <p:nvSpPr>
          <p:cNvPr id="11" name="Rectangle 12"/>
          <p:cNvSpPr>
            <a:spLocks noChangeArrowheads="1"/>
          </p:cNvSpPr>
          <p:nvPr/>
        </p:nvSpPr>
        <p:spPr bwMode="auto">
          <a:xfrm>
            <a:off x="4457680" y="480271"/>
            <a:ext cx="4073525" cy="336550"/>
          </a:xfrm>
          <a:prstGeom prst="rect">
            <a:avLst/>
          </a:prstGeom>
          <a:noFill/>
          <a:ln w="9525">
            <a:noFill/>
            <a:miter lim="800000"/>
            <a:headEnd/>
            <a:tailEnd/>
          </a:ln>
          <a:effectLst/>
        </p:spPr>
        <p:txBody>
          <a:bodyPr>
            <a:spAutoFit/>
          </a:bodyPr>
          <a:lstStyle/>
          <a:p>
            <a:pPr>
              <a:defRPr/>
            </a:pPr>
            <a:r>
              <a:rPr lang="ru-RU" sz="1600" b="1" i="1" dirty="0" err="1">
                <a:solidFill>
                  <a:srgbClr val="FF6600"/>
                </a:solidFill>
                <a:effectLst>
                  <a:outerShdw blurRad="38100" dist="38100" dir="2700000" algn="tl">
                    <a:srgbClr val="000000"/>
                  </a:outerShdw>
                </a:effectLst>
              </a:rPr>
              <a:t>Аккредитационный</a:t>
            </a:r>
            <a:r>
              <a:rPr lang="ru-RU" sz="1600" b="1" i="1" dirty="0">
                <a:solidFill>
                  <a:srgbClr val="FF6600"/>
                </a:solidFill>
                <a:effectLst>
                  <a:outerShdw blurRad="38100" dist="38100" dir="2700000" algn="tl">
                    <a:srgbClr val="000000"/>
                  </a:outerShdw>
                </a:effectLst>
              </a:rPr>
              <a:t> показатель -60 %</a:t>
            </a:r>
          </a:p>
        </p:txBody>
      </p:sp>
      <p:sp>
        <p:nvSpPr>
          <p:cNvPr id="12" name="Rectangle 12"/>
          <p:cNvSpPr>
            <a:spLocks noChangeArrowheads="1"/>
          </p:cNvSpPr>
          <p:nvPr/>
        </p:nvSpPr>
        <p:spPr bwMode="auto">
          <a:xfrm>
            <a:off x="4481431" y="3615356"/>
            <a:ext cx="4073525" cy="336550"/>
          </a:xfrm>
          <a:prstGeom prst="rect">
            <a:avLst/>
          </a:prstGeom>
          <a:noFill/>
          <a:ln w="9525">
            <a:noFill/>
            <a:miter lim="800000"/>
            <a:headEnd/>
            <a:tailEnd/>
          </a:ln>
          <a:effectLst/>
        </p:spPr>
        <p:txBody>
          <a:bodyPr>
            <a:spAutoFit/>
          </a:bodyPr>
          <a:lstStyle/>
          <a:p>
            <a:pPr>
              <a:defRPr/>
            </a:pPr>
            <a:r>
              <a:rPr lang="ru-RU" sz="1600" b="1" i="1" dirty="0" err="1">
                <a:solidFill>
                  <a:srgbClr val="FF6600"/>
                </a:solidFill>
                <a:effectLst>
                  <a:outerShdw blurRad="38100" dist="38100" dir="2700000" algn="tl">
                    <a:srgbClr val="000000"/>
                  </a:outerShdw>
                </a:effectLst>
              </a:rPr>
              <a:t>Аккредитационный</a:t>
            </a:r>
            <a:r>
              <a:rPr lang="ru-RU" sz="1600" b="1" i="1" dirty="0">
                <a:solidFill>
                  <a:srgbClr val="FF6600"/>
                </a:solidFill>
                <a:effectLst>
                  <a:outerShdw blurRad="38100" dist="38100" dir="2700000" algn="tl">
                    <a:srgbClr val="000000"/>
                  </a:outerShdw>
                </a:effectLst>
              </a:rPr>
              <a:t> показатель -60 %</a:t>
            </a:r>
          </a:p>
        </p:txBody>
      </p:sp>
      <p:sp>
        <p:nvSpPr>
          <p:cNvPr id="15" name="Rectangle 13"/>
          <p:cNvSpPr>
            <a:spLocks noChangeArrowheads="1"/>
          </p:cNvSpPr>
          <p:nvPr/>
        </p:nvSpPr>
        <p:spPr bwMode="auto">
          <a:xfrm>
            <a:off x="3957081" y="1416050"/>
            <a:ext cx="4073525" cy="336550"/>
          </a:xfrm>
          <a:prstGeom prst="rect">
            <a:avLst/>
          </a:prstGeom>
          <a:noFill/>
          <a:ln w="9525">
            <a:noFill/>
            <a:miter lim="800000"/>
            <a:headEnd/>
            <a:tailEnd/>
          </a:ln>
          <a:effectLst/>
        </p:spPr>
        <p:txBody>
          <a:bodyPr>
            <a:spAutoFit/>
          </a:bodyPr>
          <a:lstStyle/>
          <a:p>
            <a:pPr>
              <a:defRPr/>
            </a:pPr>
            <a:r>
              <a:rPr lang="ru-RU" sz="1600" b="1" i="1" dirty="0" err="1">
                <a:solidFill>
                  <a:srgbClr val="FF6600"/>
                </a:solidFill>
                <a:effectLst>
                  <a:outerShdw blurRad="38100" dist="38100" dir="2700000" algn="tl">
                    <a:srgbClr val="000000"/>
                  </a:outerShdw>
                </a:effectLst>
              </a:rPr>
              <a:t>Аккредитационный</a:t>
            </a:r>
            <a:r>
              <a:rPr lang="ru-RU" sz="1600" b="1" i="1" dirty="0">
                <a:solidFill>
                  <a:srgbClr val="FF6600"/>
                </a:solidFill>
                <a:effectLst>
                  <a:outerShdw blurRad="38100" dist="38100" dir="2700000" algn="tl">
                    <a:srgbClr val="000000"/>
                  </a:outerShdw>
                </a:effectLst>
              </a:rPr>
              <a:t> показатель -10 %</a:t>
            </a:r>
          </a:p>
        </p:txBody>
      </p:sp>
      <p:sp>
        <p:nvSpPr>
          <p:cNvPr id="16" name="Rectangle 13"/>
          <p:cNvSpPr>
            <a:spLocks noChangeArrowheads="1"/>
          </p:cNvSpPr>
          <p:nvPr/>
        </p:nvSpPr>
        <p:spPr bwMode="auto">
          <a:xfrm>
            <a:off x="2045152" y="4764891"/>
            <a:ext cx="4073525" cy="336550"/>
          </a:xfrm>
          <a:prstGeom prst="rect">
            <a:avLst/>
          </a:prstGeom>
          <a:noFill/>
          <a:ln w="9525">
            <a:noFill/>
            <a:miter lim="800000"/>
            <a:headEnd/>
            <a:tailEnd/>
          </a:ln>
          <a:effectLst/>
        </p:spPr>
        <p:txBody>
          <a:bodyPr>
            <a:spAutoFit/>
          </a:bodyPr>
          <a:lstStyle/>
          <a:p>
            <a:pPr>
              <a:defRPr/>
            </a:pPr>
            <a:r>
              <a:rPr lang="ru-RU" sz="1600" b="1" i="1" dirty="0" err="1">
                <a:solidFill>
                  <a:srgbClr val="FF6600"/>
                </a:solidFill>
                <a:effectLst>
                  <a:outerShdw blurRad="38100" dist="38100" dir="2700000" algn="tl">
                    <a:srgbClr val="000000"/>
                  </a:outerShdw>
                </a:effectLst>
              </a:rPr>
              <a:t>Аккредитационный</a:t>
            </a:r>
            <a:r>
              <a:rPr lang="ru-RU" sz="1600" b="1" i="1" dirty="0">
                <a:solidFill>
                  <a:srgbClr val="FF6600"/>
                </a:solidFill>
                <a:effectLst>
                  <a:outerShdw blurRad="38100" dist="38100" dir="2700000" algn="tl">
                    <a:srgbClr val="000000"/>
                  </a:outerShdw>
                </a:effectLst>
              </a:rPr>
              <a:t> показатель -10 %</a:t>
            </a:r>
          </a:p>
        </p:txBody>
      </p:sp>
      <p:cxnSp>
        <p:nvCxnSpPr>
          <p:cNvPr id="18" name="Прямая соединительная линия 17"/>
          <p:cNvCxnSpPr/>
          <p:nvPr/>
        </p:nvCxnSpPr>
        <p:spPr>
          <a:xfrm>
            <a:off x="1246909" y="1211283"/>
            <a:ext cx="4560125" cy="2375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1256805" y="2194956"/>
            <a:ext cx="4560125" cy="2375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221180" y="5496295"/>
            <a:ext cx="4560125" cy="2375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1221179" y="4391891"/>
            <a:ext cx="4560125" cy="2375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Effect transition="in" filter="randombar(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defRPr/>
            </a:pPr>
            <a:r>
              <a:rPr lang="ru-RU" sz="3000" b="1" dirty="0" smtClean="0">
                <a:solidFill>
                  <a:schemeClr val="bg1"/>
                </a:solidFill>
                <a:effectLst>
                  <a:outerShdw blurRad="38100" dist="38100" dir="2700000" algn="tl">
                    <a:srgbClr val="000000"/>
                  </a:outerShdw>
                </a:effectLst>
              </a:rPr>
              <a:t> </a:t>
            </a:r>
          </a:p>
        </p:txBody>
      </p:sp>
      <p:graphicFrame>
        <p:nvGraphicFramePr>
          <p:cNvPr id="7" name="Таблица 6"/>
          <p:cNvGraphicFramePr>
            <a:graphicFrameLocks noGrp="1"/>
          </p:cNvGraphicFramePr>
          <p:nvPr>
            <p:ph type="tbl" idx="1"/>
          </p:nvPr>
        </p:nvGraphicFramePr>
        <p:xfrm>
          <a:off x="201881" y="1270660"/>
          <a:ext cx="8585858" cy="5231079"/>
        </p:xfrm>
        <a:graphic>
          <a:graphicData uri="http://schemas.openxmlformats.org/drawingml/2006/table">
            <a:tbl>
              <a:tblPr/>
              <a:tblGrid>
                <a:gridCol w="1716862"/>
                <a:gridCol w="1716862"/>
                <a:gridCol w="1716862"/>
                <a:gridCol w="1717636"/>
                <a:gridCol w="1717636"/>
              </a:tblGrid>
              <a:tr h="951104">
                <a:tc rowSpan="2">
                  <a:txBody>
                    <a:bodyPr/>
                    <a:lstStyle/>
                    <a:p>
                      <a:pPr indent="546100" algn="just">
                        <a:lnSpc>
                          <a:spcPct val="108000"/>
                        </a:lnSpc>
                        <a:spcAft>
                          <a:spcPts val="0"/>
                        </a:spcAft>
                      </a:pPr>
                      <a:endParaRPr lang="ru-RU" sz="1400" kern="1200" dirty="0">
                        <a:solidFill>
                          <a:schemeClr val="tx1"/>
                        </a:solidFill>
                        <a:latin typeface="Times New Roman"/>
                        <a:ea typeface="Times New Roman"/>
                        <a:cs typeface="+mn-cs"/>
                      </a:endParaRPr>
                    </a:p>
                    <a:p>
                      <a:pPr indent="546100" algn="just">
                        <a:lnSpc>
                          <a:spcPct val="108000"/>
                        </a:lnSpc>
                        <a:spcAft>
                          <a:spcPts val="0"/>
                        </a:spcAft>
                      </a:pPr>
                      <a:r>
                        <a:rPr lang="ru-RU" sz="1400" kern="1200" dirty="0">
                          <a:solidFill>
                            <a:schemeClr val="tx1"/>
                          </a:solidFill>
                          <a:latin typeface="Times New Roman"/>
                          <a:ea typeface="Times New Roman"/>
                          <a:cs typeface="+mn-cs"/>
                        </a:rPr>
                        <a:t>Кафедра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Средний возраст, лет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Процент ППС, работающих в вузе на штатной основе,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r>
              <a:tr h="951104">
                <a:tc vMerge="1">
                  <a:txBody>
                    <a:bodyPr/>
                    <a:lstStyle/>
                    <a:p>
                      <a:endParaRPr lang="ru-RU"/>
                    </a:p>
                  </a:txBody>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ППС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Штатных ППС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по количеству ППС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по ставкам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ТПЛК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ЛИД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tabLst>
                          <a:tab pos="500380" algn="l"/>
                          <a:tab pos="635635" algn="ctr"/>
                        </a:tabLst>
                      </a:pPr>
                      <a:r>
                        <a:rPr lang="ru-RU" sz="1400" kern="1200" dirty="0">
                          <a:solidFill>
                            <a:schemeClr val="tx1"/>
                          </a:solidFill>
                          <a:latin typeface="Times New Roman"/>
                          <a:ea typeface="Times New Roman"/>
                          <a:cs typeface="+mn-cs"/>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ЭиУП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ФП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ИТС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ГСПД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5553">
                <a:tc>
                  <a:txBody>
                    <a:bodyPr/>
                    <a:lstStyle/>
                    <a:p>
                      <a:pPr indent="546100" algn="just">
                        <a:lnSpc>
                          <a:spcPct val="108000"/>
                        </a:lnSpc>
                        <a:spcAft>
                          <a:spcPts val="0"/>
                        </a:spcAft>
                      </a:pPr>
                      <a:r>
                        <a:rPr lang="ru-RU" sz="1400" kern="1200" dirty="0">
                          <a:solidFill>
                            <a:schemeClr val="tx1"/>
                          </a:solidFill>
                          <a:latin typeface="Times New Roman"/>
                          <a:ea typeface="Times New Roman"/>
                          <a:cs typeface="+mn-cs"/>
                        </a:rPr>
                        <a:t>Филиал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8000"/>
                        </a:lnSpc>
                        <a:spcAft>
                          <a:spcPts val="0"/>
                        </a:spcAft>
                      </a:pPr>
                      <a:r>
                        <a:rPr lang="ru-RU" sz="1400" kern="1200" dirty="0">
                          <a:solidFill>
                            <a:schemeClr val="tx1"/>
                          </a:solidFill>
                          <a:latin typeface="Times New Roman"/>
                          <a:ea typeface="Times New Roman"/>
                          <a:cs typeface="+mn-cs"/>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Прямоугольник 4"/>
          <p:cNvSpPr/>
          <p:nvPr/>
        </p:nvSpPr>
        <p:spPr>
          <a:xfrm>
            <a:off x="653142" y="484058"/>
            <a:ext cx="8027719" cy="461665"/>
          </a:xfrm>
          <a:prstGeom prst="rect">
            <a:avLst/>
          </a:prstGeom>
        </p:spPr>
        <p:txBody>
          <a:bodyPr wrap="square">
            <a:spAutoFit/>
          </a:bodyPr>
          <a:lstStyle/>
          <a:p>
            <a:pPr algn="ctr"/>
            <a:r>
              <a:rPr lang="ru-RU" b="1" dirty="0">
                <a:solidFill>
                  <a:schemeClr val="bg1"/>
                </a:solidFill>
                <a:latin typeface="+mj-lt"/>
                <a:ea typeface="+mj-ea"/>
                <a:cs typeface="+mj-cs"/>
              </a:rPr>
              <a:t>Возраст ППС и доля штатных преподавателей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Effect transition="in" filter="randombar(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Диаграмма 3"/>
          <p:cNvPicPr>
            <a:picLocks noChangeArrowheads="1"/>
          </p:cNvPicPr>
          <p:nvPr/>
        </p:nvPicPr>
        <p:blipFill>
          <a:blip r:embed="rId2"/>
          <a:srcRect/>
          <a:stretch>
            <a:fillRect/>
          </a:stretch>
        </p:blipFill>
        <p:spPr bwMode="auto">
          <a:xfrm>
            <a:off x="985652" y="1971304"/>
            <a:ext cx="7528956" cy="4180114"/>
          </a:xfrm>
          <a:prstGeom prst="rect">
            <a:avLst/>
          </a:prstGeom>
          <a:noFill/>
          <a:ln w="9525">
            <a:noFill/>
            <a:miter lim="800000"/>
            <a:headEnd/>
            <a:tailEnd/>
          </a:ln>
        </p:spPr>
      </p:pic>
      <p:sp>
        <p:nvSpPr>
          <p:cNvPr id="4" name="Rectangle 13"/>
          <p:cNvSpPr>
            <a:spLocks noChangeArrowheads="1"/>
          </p:cNvSpPr>
          <p:nvPr/>
        </p:nvSpPr>
        <p:spPr bwMode="auto">
          <a:xfrm>
            <a:off x="4384779" y="3062825"/>
            <a:ext cx="4073525" cy="336550"/>
          </a:xfrm>
          <a:prstGeom prst="rect">
            <a:avLst/>
          </a:prstGeom>
          <a:noFill/>
          <a:ln w="9525">
            <a:noFill/>
            <a:miter lim="800000"/>
            <a:headEnd/>
            <a:tailEnd/>
          </a:ln>
          <a:effectLst/>
        </p:spPr>
        <p:txBody>
          <a:bodyPr>
            <a:spAutoFit/>
          </a:bodyPr>
          <a:lstStyle/>
          <a:p>
            <a:pPr>
              <a:defRPr/>
            </a:pPr>
            <a:r>
              <a:rPr lang="ru-RU" sz="1600" b="1" i="1" dirty="0" err="1">
                <a:solidFill>
                  <a:srgbClr val="FF6600"/>
                </a:solidFill>
                <a:effectLst>
                  <a:outerShdw blurRad="38100" dist="38100" dir="2700000" algn="tl">
                    <a:srgbClr val="000000"/>
                  </a:outerShdw>
                </a:effectLst>
              </a:rPr>
              <a:t>Аккредитационный</a:t>
            </a:r>
            <a:r>
              <a:rPr lang="ru-RU" sz="1600" b="1" i="1" dirty="0">
                <a:solidFill>
                  <a:srgbClr val="FF6600"/>
                </a:solidFill>
                <a:effectLst>
                  <a:outerShdw blurRad="38100" dist="38100" dir="2700000" algn="tl">
                    <a:srgbClr val="000000"/>
                  </a:outerShdw>
                </a:effectLst>
              </a:rPr>
              <a:t> показатель - 50 %</a:t>
            </a:r>
          </a:p>
        </p:txBody>
      </p:sp>
      <p:sp>
        <p:nvSpPr>
          <p:cNvPr id="5" name="Прямоугольник 4"/>
          <p:cNvSpPr/>
          <p:nvPr/>
        </p:nvSpPr>
        <p:spPr>
          <a:xfrm>
            <a:off x="3132079" y="929981"/>
            <a:ext cx="3023392" cy="461665"/>
          </a:xfrm>
          <a:prstGeom prst="rect">
            <a:avLst/>
          </a:prstGeom>
        </p:spPr>
        <p:txBody>
          <a:bodyPr wrap="none">
            <a:spAutoFit/>
          </a:bodyPr>
          <a:lstStyle/>
          <a:p>
            <a:r>
              <a:rPr lang="ru-RU" b="1" dirty="0">
                <a:solidFill>
                  <a:schemeClr val="bg1"/>
                </a:solidFill>
                <a:latin typeface="+mj-lt"/>
                <a:ea typeface="+mj-ea"/>
                <a:cs typeface="+mj-cs"/>
              </a:rPr>
              <a:t>Доля штатных ППС</a:t>
            </a:r>
          </a:p>
        </p:txBody>
      </p:sp>
      <p:cxnSp>
        <p:nvCxnSpPr>
          <p:cNvPr id="6" name="Прямая соединительная линия 5"/>
          <p:cNvCxnSpPr/>
          <p:nvPr/>
        </p:nvCxnSpPr>
        <p:spPr>
          <a:xfrm>
            <a:off x="2137559" y="3467594"/>
            <a:ext cx="4013859" cy="1187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3144" y="246551"/>
            <a:ext cx="8324602" cy="461665"/>
          </a:xfrm>
          <a:prstGeom prst="rect">
            <a:avLst/>
          </a:prstGeom>
        </p:spPr>
        <p:txBody>
          <a:bodyPr wrap="square">
            <a:spAutoFit/>
          </a:bodyPr>
          <a:lstStyle/>
          <a:p>
            <a:pPr algn="ctr"/>
            <a:r>
              <a:rPr lang="ru-RU" b="1" dirty="0">
                <a:solidFill>
                  <a:schemeClr val="bg1"/>
                </a:solidFill>
                <a:latin typeface="+mj-lt"/>
                <a:ea typeface="+mj-ea"/>
                <a:cs typeface="+mj-cs"/>
              </a:rPr>
              <a:t>Динамика поступления в аспирантуру и докторантуру</a:t>
            </a:r>
          </a:p>
        </p:txBody>
      </p:sp>
      <p:graphicFrame>
        <p:nvGraphicFramePr>
          <p:cNvPr id="7" name="Таблица 6"/>
          <p:cNvGraphicFramePr>
            <a:graphicFrameLocks noGrp="1"/>
          </p:cNvGraphicFramePr>
          <p:nvPr>
            <p:ph type="tbl" idx="1"/>
          </p:nvPr>
        </p:nvGraphicFramePr>
        <p:xfrm>
          <a:off x="415635" y="905001"/>
          <a:ext cx="8728365" cy="4785753"/>
        </p:xfrm>
        <a:graphic>
          <a:graphicData uri="http://schemas.openxmlformats.org/drawingml/2006/table">
            <a:tbl>
              <a:tblPr/>
              <a:tblGrid>
                <a:gridCol w="1922715"/>
                <a:gridCol w="1361130"/>
                <a:gridCol w="1361130"/>
                <a:gridCol w="1361130"/>
                <a:gridCol w="1361130"/>
                <a:gridCol w="1361130"/>
              </a:tblGrid>
              <a:tr h="678991">
                <a:tc rowSpan="2">
                  <a:txBody>
                    <a:bodyPr/>
                    <a:lstStyle/>
                    <a:p>
                      <a:pPr indent="0" algn="ctr">
                        <a:lnSpc>
                          <a:spcPct val="100000"/>
                        </a:lnSpc>
                        <a:spcAft>
                          <a:spcPts val="0"/>
                        </a:spcAft>
                      </a:pPr>
                      <a:r>
                        <a:rPr lang="ru-RU" sz="1600" dirty="0">
                          <a:latin typeface="Times New Roman"/>
                          <a:ea typeface="Times New Roman"/>
                        </a:rPr>
                        <a:t>Вид</a:t>
                      </a:r>
                    </a:p>
                    <a:p>
                      <a:pPr indent="0" algn="ctr">
                        <a:lnSpc>
                          <a:spcPct val="100000"/>
                        </a:lnSpc>
                        <a:spcAft>
                          <a:spcPts val="0"/>
                        </a:spcAft>
                      </a:pPr>
                      <a:r>
                        <a:rPr lang="ru-RU" sz="1600" dirty="0" smtClean="0">
                          <a:latin typeface="Times New Roman"/>
                          <a:ea typeface="Times New Roman"/>
                        </a:rPr>
                        <a:t>обучения</a:t>
                      </a:r>
                      <a:endParaRPr lang="ru-RU"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indent="0" algn="ctr">
                        <a:lnSpc>
                          <a:spcPct val="100000"/>
                        </a:lnSpc>
                        <a:spcAft>
                          <a:spcPts val="0"/>
                        </a:spcAft>
                      </a:pPr>
                      <a:r>
                        <a:rPr lang="ru-RU" sz="1600" b="1" dirty="0">
                          <a:latin typeface="Times New Roman"/>
                        </a:rPr>
                        <a:t>Поступило, человек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73360">
                <a:tc vMerge="1">
                  <a:txBody>
                    <a:bodyPr/>
                    <a:lstStyle/>
                    <a:p>
                      <a:endParaRPr lang="ru-RU"/>
                    </a:p>
                  </a:txBody>
                  <a:tcPr/>
                </a:tc>
                <a:tc>
                  <a:txBody>
                    <a:bodyPr/>
                    <a:lstStyle/>
                    <a:p>
                      <a:pPr indent="0" algn="ctr">
                        <a:lnSpc>
                          <a:spcPct val="100000"/>
                        </a:lnSpc>
                        <a:spcAft>
                          <a:spcPts val="0"/>
                        </a:spcAft>
                      </a:pPr>
                      <a:r>
                        <a:rPr lang="ru-RU" sz="1600">
                          <a:latin typeface="Times New Roman"/>
                          <a:ea typeface="Times New Roman"/>
                        </a:rPr>
                        <a:t>2005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73360">
                <a:tc>
                  <a:txBody>
                    <a:bodyPr/>
                    <a:lstStyle/>
                    <a:p>
                      <a:pPr indent="0" algn="ctr">
                        <a:lnSpc>
                          <a:spcPct val="100000"/>
                        </a:lnSpc>
                        <a:spcAft>
                          <a:spcPts val="0"/>
                        </a:spcAft>
                      </a:pPr>
                      <a:r>
                        <a:rPr lang="ru-RU" sz="1600">
                          <a:latin typeface="Times New Roman"/>
                          <a:ea typeface="Times New Roman"/>
                        </a:rPr>
                        <a:t>Очная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86682">
                <a:tc>
                  <a:txBody>
                    <a:bodyPr/>
                    <a:lstStyle/>
                    <a:p>
                      <a:pPr indent="0" algn="ctr">
                        <a:lnSpc>
                          <a:spcPct val="100000"/>
                        </a:lnSpc>
                        <a:spcAft>
                          <a:spcPts val="0"/>
                        </a:spcAft>
                      </a:pPr>
                      <a:r>
                        <a:rPr lang="ru-RU" sz="1600">
                          <a:latin typeface="Times New Roman"/>
                          <a:ea typeface="Times New Roman"/>
                        </a:rPr>
                        <a:t>Заочная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73360">
                <a:tc>
                  <a:txBody>
                    <a:bodyPr/>
                    <a:lstStyle/>
                    <a:p>
                      <a:pPr indent="0" algn="ctr">
                        <a:lnSpc>
                          <a:spcPct val="100000"/>
                        </a:lnSpc>
                        <a:spcAft>
                          <a:spcPts val="0"/>
                        </a:spcAft>
                      </a:pPr>
                      <a:r>
                        <a:rPr lang="ru-RU" sz="1600">
                          <a:latin typeface="Times New Roman"/>
                          <a:ea typeface="Times New Roman"/>
                        </a:rPr>
                        <a:t>Всего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smtClean="0">
                          <a:latin typeface="Times New Roman"/>
                          <a:ea typeface="Times New Roman"/>
                        </a:rPr>
                        <a:t>8</a:t>
                      </a:r>
                      <a:endParaRPr lang="ru-RU"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Прямоугольник 3"/>
          <p:cNvSpPr/>
          <p:nvPr/>
        </p:nvSpPr>
        <p:spPr>
          <a:xfrm>
            <a:off x="1847143" y="6008043"/>
            <a:ext cx="1925464" cy="461665"/>
          </a:xfrm>
          <a:prstGeom prst="rect">
            <a:avLst/>
          </a:prstGeom>
          <a:solidFill>
            <a:schemeClr val="bg1"/>
          </a:solidFill>
        </p:spPr>
        <p:txBody>
          <a:bodyPr wrap="none">
            <a:spAutoFit/>
          </a:bodyPr>
          <a:lstStyle/>
          <a:p>
            <a:r>
              <a:rPr lang="ru-RU" dirty="0" smtClean="0"/>
              <a:t>* - докторант</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1525" y="447675"/>
            <a:ext cx="7772400" cy="504825"/>
          </a:xfrm>
        </p:spPr>
        <p:txBody>
          <a:bodyPr/>
          <a:lstStyle/>
          <a:p>
            <a:r>
              <a:rPr lang="ru-RU" sz="2400" b="1" kern="1200" dirty="0" smtClean="0">
                <a:solidFill>
                  <a:schemeClr val="bg1"/>
                </a:solidFill>
              </a:rPr>
              <a:t>Количество обучающихся по специальностям аспирантуры и докторантуры</a:t>
            </a:r>
            <a:r>
              <a:rPr lang="ru-RU" dirty="0" smtClean="0">
                <a:solidFill>
                  <a:schemeClr val="tx2"/>
                </a:solidFill>
                <a:latin typeface="+mj-lt"/>
                <a:ea typeface="+mj-ea"/>
                <a:cs typeface="+mj-cs"/>
              </a:rPr>
              <a:t/>
            </a:r>
            <a:br>
              <a:rPr lang="ru-RU" dirty="0" smtClean="0">
                <a:solidFill>
                  <a:schemeClr val="tx2"/>
                </a:solidFill>
                <a:latin typeface="+mj-lt"/>
                <a:ea typeface="+mj-ea"/>
                <a:cs typeface="+mj-cs"/>
              </a:rPr>
            </a:br>
            <a:endParaRPr lang="ru-RU" dirty="0"/>
          </a:p>
        </p:txBody>
      </p:sp>
      <p:graphicFrame>
        <p:nvGraphicFramePr>
          <p:cNvPr id="4" name="Таблица 3"/>
          <p:cNvGraphicFramePr>
            <a:graphicFrameLocks noGrp="1"/>
          </p:cNvGraphicFramePr>
          <p:nvPr>
            <p:ph type="tbl" idx="1"/>
          </p:nvPr>
        </p:nvGraphicFramePr>
        <p:xfrm>
          <a:off x="1" y="754206"/>
          <a:ext cx="9143999" cy="5615045"/>
        </p:xfrm>
        <a:graphic>
          <a:graphicData uri="http://schemas.openxmlformats.org/drawingml/2006/table">
            <a:tbl>
              <a:tblPr/>
              <a:tblGrid>
                <a:gridCol w="4791991"/>
                <a:gridCol w="1105123"/>
                <a:gridCol w="1081671"/>
                <a:gridCol w="1179562"/>
                <a:gridCol w="985652"/>
              </a:tblGrid>
              <a:tr h="55910">
                <a:tc rowSpan="2">
                  <a:txBody>
                    <a:bodyPr/>
                    <a:lstStyle/>
                    <a:p>
                      <a:pPr indent="0" algn="ctr">
                        <a:lnSpc>
                          <a:spcPct val="100000"/>
                        </a:lnSpc>
                        <a:spcAft>
                          <a:spcPts val="0"/>
                        </a:spcAft>
                      </a:pPr>
                      <a:r>
                        <a:rPr lang="ru-RU" sz="1400" dirty="0">
                          <a:latin typeface="Times New Roman"/>
                          <a:ea typeface="Times New Roman"/>
                        </a:rPr>
                        <a:t>Шифр специальности</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indent="0" algn="ctr">
                        <a:lnSpc>
                          <a:spcPct val="100000"/>
                        </a:lnSpc>
                        <a:spcAft>
                          <a:spcPts val="0"/>
                        </a:spcAft>
                      </a:pPr>
                      <a:r>
                        <a:rPr lang="ru-RU" sz="1400">
                          <a:latin typeface="Times New Roman"/>
                          <a:ea typeface="Times New Roman"/>
                        </a:rPr>
                        <a:t>Год обучения</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13449">
                <a:tc vMerge="1">
                  <a:txBody>
                    <a:bodyPr/>
                    <a:lstStyle/>
                    <a:p>
                      <a:endParaRPr lang="ru-RU"/>
                    </a:p>
                  </a:txBody>
                  <a:tcPr/>
                </a:tc>
                <a:tc>
                  <a:txBody>
                    <a:bodyPr/>
                    <a:lstStyle/>
                    <a:p>
                      <a:pPr indent="0" algn="ctr">
                        <a:lnSpc>
                          <a:spcPct val="100000"/>
                        </a:lnSpc>
                        <a:spcAft>
                          <a:spcPts val="0"/>
                        </a:spcAft>
                      </a:pPr>
                      <a:r>
                        <a:rPr lang="ru-RU" sz="1400">
                          <a:latin typeface="Times New Roman"/>
                          <a:ea typeface="Times New Roman"/>
                        </a:rPr>
                        <a:t>1</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a:latin typeface="Times New Roman"/>
                          <a:ea typeface="Times New Roman"/>
                        </a:rPr>
                        <a:t>2</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a:latin typeface="Times New Roman"/>
                          <a:ea typeface="Times New Roman"/>
                        </a:rPr>
                        <a:t>3</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a:latin typeface="Times New Roman"/>
                          <a:ea typeface="Times New Roman"/>
                        </a:rPr>
                        <a:t>4</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67243">
                <a:tc>
                  <a:txBody>
                    <a:bodyPr/>
                    <a:lstStyle/>
                    <a:p>
                      <a:pPr indent="0" algn="just">
                        <a:lnSpc>
                          <a:spcPct val="100000"/>
                        </a:lnSpc>
                        <a:spcAft>
                          <a:spcPts val="0"/>
                        </a:spcAft>
                      </a:pPr>
                      <a:r>
                        <a:rPr lang="ru-RU" sz="1400" spc="55" dirty="0">
                          <a:latin typeface="Times New Roman"/>
                          <a:ea typeface="Times New Roman"/>
                        </a:rPr>
                        <a:t>05.21.05 - Технология и </a:t>
                      </a:r>
                      <a:r>
                        <a:rPr lang="ru-RU" sz="1400" spc="50" dirty="0">
                          <a:latin typeface="Times New Roman"/>
                          <a:ea typeface="Times New Roman"/>
                        </a:rPr>
                        <a:t>оборудование </a:t>
                      </a:r>
                      <a:r>
                        <a:rPr lang="ru-RU" sz="1400" spc="45" dirty="0">
                          <a:latin typeface="Times New Roman"/>
                          <a:ea typeface="Times New Roman"/>
                        </a:rPr>
                        <a:t>деревообрабатывающих </a:t>
                      </a:r>
                      <a:r>
                        <a:rPr lang="ru-RU" sz="1400" spc="40" dirty="0">
                          <a:latin typeface="Times New Roman"/>
                          <a:ea typeface="Times New Roman"/>
                        </a:rPr>
                        <a:t>производств, </a:t>
                      </a:r>
                      <a:r>
                        <a:rPr lang="ru-RU" sz="1400" spc="50" dirty="0" err="1">
                          <a:latin typeface="Times New Roman"/>
                          <a:ea typeface="Times New Roman"/>
                        </a:rPr>
                        <a:t>древесиноведение</a:t>
                      </a:r>
                      <a:r>
                        <a:rPr lang="ru-RU" sz="1400" dirty="0">
                          <a:latin typeface="Times New Roman"/>
                          <a:ea typeface="Times New Roman"/>
                        </a:rPr>
                        <a:t> </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dirty="0">
                          <a:latin typeface="Times New Roman"/>
                          <a:ea typeface="Times New Roman"/>
                        </a:rPr>
                        <a:t>1*</a:t>
                      </a:r>
                    </a:p>
                    <a:p>
                      <a:pPr indent="0" algn="ctr">
                        <a:lnSpc>
                          <a:spcPct val="100000"/>
                        </a:lnSpc>
                        <a:spcAft>
                          <a:spcPts val="0"/>
                        </a:spcAft>
                      </a:pPr>
                      <a:r>
                        <a:rPr lang="ru-RU" sz="1400" dirty="0">
                          <a:latin typeface="Times New Roman"/>
                          <a:ea typeface="Times New Roman"/>
                        </a:rPr>
                        <a:t>(</a:t>
                      </a:r>
                      <a:r>
                        <a:rPr lang="ru-RU" sz="1400" dirty="0" err="1">
                          <a:latin typeface="Times New Roman"/>
                          <a:ea typeface="Times New Roman"/>
                        </a:rPr>
                        <a:t>Зарипов</a:t>
                      </a:r>
                      <a:r>
                        <a:rPr lang="ru-RU" sz="1400" dirty="0">
                          <a:latin typeface="Times New Roman"/>
                          <a:ea typeface="Times New Roman"/>
                        </a:rPr>
                        <a:t> Ш.Г.)</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0346">
                <a:tc>
                  <a:txBody>
                    <a:bodyPr/>
                    <a:lstStyle/>
                    <a:p>
                      <a:pPr indent="0" algn="just">
                        <a:lnSpc>
                          <a:spcPct val="100000"/>
                        </a:lnSpc>
                        <a:spcAft>
                          <a:spcPts val="0"/>
                        </a:spcAft>
                      </a:pPr>
                      <a:r>
                        <a:rPr lang="ru-RU" sz="1400" spc="45">
                          <a:latin typeface="Times New Roman"/>
                          <a:ea typeface="Times New Roman"/>
                        </a:rPr>
                        <a:t>05.21.01 Технология и машины лесного хозяйства и лесозаготовок</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a:latin typeface="Times New Roman"/>
                          <a:ea typeface="Times New Roman"/>
                        </a:rPr>
                        <a:t>1</a:t>
                      </a:r>
                    </a:p>
                    <a:p>
                      <a:pPr indent="0" algn="ctr">
                        <a:lnSpc>
                          <a:spcPct val="100000"/>
                        </a:lnSpc>
                        <a:spcAft>
                          <a:spcPts val="0"/>
                        </a:spcAft>
                      </a:pPr>
                      <a:r>
                        <a:rPr lang="ru-RU" sz="1400">
                          <a:latin typeface="Times New Roman"/>
                          <a:ea typeface="Times New Roman"/>
                        </a:rPr>
                        <a:t>(Леонов)</a:t>
                      </a: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21037">
                <a:tc>
                  <a:txBody>
                    <a:bodyPr/>
                    <a:lstStyle/>
                    <a:p>
                      <a:pPr indent="0" algn="just">
                        <a:lnSpc>
                          <a:spcPct val="100000"/>
                        </a:lnSpc>
                        <a:spcAft>
                          <a:spcPts val="0"/>
                        </a:spcAft>
                      </a:pPr>
                      <a:r>
                        <a:rPr lang="ru-RU" sz="1400" spc="45">
                          <a:latin typeface="Times New Roman"/>
                          <a:ea typeface="Times New Roman"/>
                        </a:rPr>
                        <a:t>05.21.03 - Технология и оборудование химической переработки древесины, химия древесины</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dirty="0">
                          <a:latin typeface="Times New Roman"/>
                          <a:ea typeface="Times New Roman"/>
                        </a:rPr>
                        <a:t>1</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(Зырянов)</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1**</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a:t>
                      </a:r>
                      <a:r>
                        <a:rPr lang="ru-RU" sz="1400" spc="45" dirty="0" err="1">
                          <a:latin typeface="Times New Roman"/>
                          <a:ea typeface="Times New Roman"/>
                        </a:rPr>
                        <a:t>Зарипов</a:t>
                      </a:r>
                      <a:r>
                        <a:rPr lang="ru-RU" sz="1400" spc="45" dirty="0">
                          <a:latin typeface="Times New Roman"/>
                          <a:ea typeface="Times New Roman"/>
                        </a:rPr>
                        <a:t> З.З.)</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dirty="0">
                          <a:latin typeface="Times New Roman"/>
                          <a:ea typeface="Times New Roman"/>
                        </a:rPr>
                        <a:t>1**</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a:t>
                      </a:r>
                      <a:r>
                        <a:rPr lang="ru-RU" sz="1400" spc="45" dirty="0" err="1">
                          <a:latin typeface="Times New Roman"/>
                          <a:ea typeface="Times New Roman"/>
                        </a:rPr>
                        <a:t>Богуш</a:t>
                      </a:r>
                      <a:r>
                        <a:rPr lang="ru-RU" sz="1400" spc="45" dirty="0">
                          <a:latin typeface="Times New Roman"/>
                          <a:ea typeface="Times New Roman"/>
                        </a:rPr>
                        <a:t>)</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a:latin typeface="Times New Roman"/>
                          <a:ea typeface="Times New Roman"/>
                        </a:rPr>
                        <a:t>1*</a:t>
                      </a:r>
                      <a:endParaRPr lang="ru-RU" sz="1400">
                        <a:latin typeface="Times New Roman"/>
                        <a:ea typeface="Times New Roman"/>
                      </a:endParaRPr>
                    </a:p>
                    <a:p>
                      <a:pPr indent="0" algn="ctr">
                        <a:lnSpc>
                          <a:spcPct val="100000"/>
                        </a:lnSpc>
                        <a:spcAft>
                          <a:spcPts val="0"/>
                        </a:spcAft>
                      </a:pPr>
                      <a:r>
                        <a:rPr lang="ru-RU" sz="1400" spc="45">
                          <a:latin typeface="Times New Roman"/>
                          <a:ea typeface="Times New Roman"/>
                        </a:rPr>
                        <a:t>(Чистова)</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94140">
                <a:tc>
                  <a:txBody>
                    <a:bodyPr/>
                    <a:lstStyle/>
                    <a:p>
                      <a:pPr indent="0" algn="just">
                        <a:lnSpc>
                          <a:spcPct val="100000"/>
                        </a:lnSpc>
                        <a:spcAft>
                          <a:spcPts val="0"/>
                        </a:spcAft>
                      </a:pPr>
                      <a:r>
                        <a:rPr lang="ru-RU" sz="1400" spc="45">
                          <a:latin typeface="Times New Roman"/>
                          <a:ea typeface="Times New Roman"/>
                        </a:rPr>
                        <a:t>08.00.05 Экономика и управление народным хозяйством</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a:latin typeface="Times New Roman"/>
                          <a:ea typeface="Times New Roman"/>
                        </a:rPr>
                        <a:t>1</a:t>
                      </a:r>
                      <a:endParaRPr lang="ru-RU" sz="1400">
                        <a:latin typeface="Times New Roman"/>
                        <a:ea typeface="Times New Roman"/>
                      </a:endParaRPr>
                    </a:p>
                    <a:p>
                      <a:pPr indent="0" algn="ctr">
                        <a:lnSpc>
                          <a:spcPct val="100000"/>
                        </a:lnSpc>
                        <a:spcAft>
                          <a:spcPts val="0"/>
                        </a:spcAft>
                      </a:pPr>
                      <a:r>
                        <a:rPr lang="ru-RU" sz="1400" spc="45">
                          <a:latin typeface="Times New Roman"/>
                          <a:ea typeface="Times New Roman"/>
                        </a:rPr>
                        <a:t>(Фролова)</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dirty="0">
                          <a:latin typeface="Times New Roman"/>
                          <a:ea typeface="Times New Roman"/>
                        </a:rPr>
                        <a:t>1</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a:t>
                      </a:r>
                      <a:r>
                        <a:rPr lang="ru-RU" sz="1400" spc="45" dirty="0" err="1">
                          <a:latin typeface="Times New Roman"/>
                          <a:ea typeface="Times New Roman"/>
                        </a:rPr>
                        <a:t>Пистер</a:t>
                      </a:r>
                      <a:r>
                        <a:rPr lang="ru-RU" sz="1400" spc="45" dirty="0">
                          <a:latin typeface="Times New Roman"/>
                          <a:ea typeface="Times New Roman"/>
                        </a:rPr>
                        <a:t>)</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a:latin typeface="Times New Roman"/>
                          <a:ea typeface="Times New Roman"/>
                        </a:rPr>
                        <a:t>3</a:t>
                      </a:r>
                      <a:endParaRPr lang="ru-RU" sz="1400">
                        <a:latin typeface="Times New Roman"/>
                        <a:ea typeface="Times New Roman"/>
                      </a:endParaRPr>
                    </a:p>
                    <a:p>
                      <a:pPr indent="0" algn="ctr">
                        <a:lnSpc>
                          <a:spcPct val="100000"/>
                        </a:lnSpc>
                        <a:spcAft>
                          <a:spcPts val="0"/>
                        </a:spcAft>
                      </a:pPr>
                      <a:r>
                        <a:rPr lang="ru-RU" sz="1400" spc="45">
                          <a:latin typeface="Times New Roman"/>
                          <a:ea typeface="Times New Roman"/>
                        </a:rPr>
                        <a:t>(Ляпкина, Килин, Апухтин)</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a:latin typeface="Times New Roman"/>
                          <a:ea typeface="Times New Roman"/>
                        </a:rPr>
                        <a:t>1</a:t>
                      </a:r>
                      <a:endParaRPr lang="ru-RU" sz="1400">
                        <a:latin typeface="Times New Roman"/>
                        <a:ea typeface="Times New Roman"/>
                      </a:endParaRPr>
                    </a:p>
                    <a:p>
                      <a:pPr indent="0" algn="ctr">
                        <a:lnSpc>
                          <a:spcPct val="100000"/>
                        </a:lnSpc>
                        <a:spcAft>
                          <a:spcPts val="0"/>
                        </a:spcAft>
                      </a:pPr>
                      <a:r>
                        <a:rPr lang="ru-RU" sz="1400" spc="45">
                          <a:latin typeface="Times New Roman"/>
                          <a:ea typeface="Times New Roman"/>
                        </a:rPr>
                        <a:t>(Безруких)</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3794">
                <a:tc>
                  <a:txBody>
                    <a:bodyPr/>
                    <a:lstStyle/>
                    <a:p>
                      <a:pPr indent="0" algn="just">
                        <a:lnSpc>
                          <a:spcPct val="100000"/>
                        </a:lnSpc>
                        <a:spcAft>
                          <a:spcPts val="0"/>
                        </a:spcAft>
                      </a:pPr>
                      <a:r>
                        <a:rPr lang="ru-RU" sz="1400" spc="45">
                          <a:latin typeface="Times New Roman"/>
                          <a:ea typeface="Times New Roman"/>
                        </a:rPr>
                        <a:t>03.00.16 Экология</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dirty="0">
                          <a:latin typeface="Times New Roman"/>
                          <a:ea typeface="Times New Roman"/>
                        </a:rPr>
                        <a:t>1</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(Медведев)</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80691">
                <a:tc>
                  <a:txBody>
                    <a:bodyPr/>
                    <a:lstStyle/>
                    <a:p>
                      <a:pPr indent="0" algn="just">
                        <a:lnSpc>
                          <a:spcPct val="100000"/>
                        </a:lnSpc>
                        <a:spcAft>
                          <a:spcPts val="0"/>
                        </a:spcAft>
                      </a:pPr>
                      <a:r>
                        <a:rPr lang="ru-RU" sz="1400" spc="45" dirty="0">
                          <a:latin typeface="Times New Roman"/>
                          <a:ea typeface="Times New Roman"/>
                        </a:rPr>
                        <a:t>09.00.11 – Социальная философия</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dirty="0">
                          <a:latin typeface="Times New Roman"/>
                          <a:ea typeface="Times New Roman"/>
                        </a:rPr>
                        <a:t>2</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a:t>
                      </a:r>
                      <a:r>
                        <a:rPr lang="ru-RU" sz="1400" spc="45" dirty="0" smtClean="0">
                          <a:latin typeface="Times New Roman"/>
                          <a:ea typeface="Times New Roman"/>
                        </a:rPr>
                        <a:t>Чистов, </a:t>
                      </a:r>
                      <a:r>
                        <a:rPr lang="ru-RU" sz="1400" spc="45" dirty="0">
                          <a:latin typeface="Times New Roman"/>
                          <a:ea typeface="Times New Roman"/>
                        </a:rPr>
                        <a:t>Рябова)</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07588">
                <a:tc>
                  <a:txBody>
                    <a:bodyPr/>
                    <a:lstStyle/>
                    <a:p>
                      <a:pPr indent="0" algn="just">
                        <a:lnSpc>
                          <a:spcPct val="100000"/>
                        </a:lnSpc>
                        <a:spcAft>
                          <a:spcPts val="0"/>
                        </a:spcAft>
                      </a:pPr>
                      <a:r>
                        <a:rPr lang="ru-RU" sz="1400" spc="45" dirty="0">
                          <a:latin typeface="Times New Roman"/>
                          <a:ea typeface="Times New Roman"/>
                        </a:rPr>
                        <a:t>13.00.01            -   Общая педагогика,        история педагогики                   и образования</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a:latin typeface="Times New Roman"/>
                          <a:ea typeface="Times New Roman"/>
                        </a:rPr>
                        <a:t>2**</a:t>
                      </a:r>
                      <a:endParaRPr lang="ru-RU" sz="1400">
                        <a:latin typeface="Times New Roman"/>
                        <a:ea typeface="Times New Roman"/>
                      </a:endParaRPr>
                    </a:p>
                    <a:p>
                      <a:pPr indent="0" algn="ctr">
                        <a:lnSpc>
                          <a:spcPct val="100000"/>
                        </a:lnSpc>
                        <a:spcAft>
                          <a:spcPts val="0"/>
                        </a:spcAft>
                      </a:pPr>
                      <a:r>
                        <a:rPr lang="ru-RU" sz="1400" spc="45">
                          <a:latin typeface="Times New Roman"/>
                          <a:ea typeface="Times New Roman"/>
                        </a:rPr>
                        <a:t>(Тумма, Шурыгина)</a:t>
                      </a:r>
                      <a:endParaRPr lang="ru-RU" sz="140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400" spc="45" dirty="0">
                          <a:latin typeface="Times New Roman"/>
                          <a:ea typeface="Times New Roman"/>
                        </a:rPr>
                        <a:t>3</a:t>
                      </a:r>
                      <a:endParaRPr lang="ru-RU" sz="1400" dirty="0">
                        <a:latin typeface="Times New Roman"/>
                        <a:ea typeface="Times New Roman"/>
                      </a:endParaRPr>
                    </a:p>
                    <a:p>
                      <a:pPr indent="0" algn="ctr">
                        <a:lnSpc>
                          <a:spcPct val="100000"/>
                        </a:lnSpc>
                        <a:spcAft>
                          <a:spcPts val="0"/>
                        </a:spcAft>
                      </a:pPr>
                      <a:r>
                        <a:rPr lang="ru-RU" sz="1400" spc="45" dirty="0">
                          <a:latin typeface="Times New Roman"/>
                          <a:ea typeface="Times New Roman"/>
                        </a:rPr>
                        <a:t>(</a:t>
                      </a:r>
                      <a:r>
                        <a:rPr lang="ru-RU" sz="1400" spc="45" dirty="0" err="1">
                          <a:latin typeface="Times New Roman"/>
                          <a:ea typeface="Times New Roman"/>
                        </a:rPr>
                        <a:t>Девятловский</a:t>
                      </a:r>
                      <a:r>
                        <a:rPr lang="ru-RU" sz="1400" spc="45" dirty="0">
                          <a:latin typeface="Times New Roman"/>
                          <a:ea typeface="Times New Roman"/>
                        </a:rPr>
                        <a:t>, </a:t>
                      </a:r>
                      <a:r>
                        <a:rPr lang="ru-RU" sz="1400" spc="45" dirty="0" err="1">
                          <a:latin typeface="Times New Roman"/>
                          <a:ea typeface="Times New Roman"/>
                        </a:rPr>
                        <a:t>Голобардова</a:t>
                      </a:r>
                      <a:r>
                        <a:rPr lang="ru-RU" sz="1400" spc="45" dirty="0">
                          <a:latin typeface="Times New Roman"/>
                          <a:ea typeface="Times New Roman"/>
                        </a:rPr>
                        <a:t>, </a:t>
                      </a:r>
                      <a:r>
                        <a:rPr lang="ru-RU" sz="1400" spc="45" dirty="0" err="1">
                          <a:latin typeface="Times New Roman"/>
                          <a:ea typeface="Times New Roman"/>
                        </a:rPr>
                        <a:t>Нужина</a:t>
                      </a:r>
                      <a:r>
                        <a:rPr lang="ru-RU" sz="1400" spc="45" dirty="0">
                          <a:latin typeface="Times New Roman"/>
                          <a:ea typeface="Times New Roman"/>
                        </a:rPr>
                        <a:t>)</a:t>
                      </a:r>
                      <a:endParaRPr lang="ru-RU" sz="1400"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400" spc="45" dirty="0">
                        <a:latin typeface="Times New Roman"/>
                        <a:ea typeface="Times New Roman"/>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Прямоугольник 4"/>
          <p:cNvSpPr/>
          <p:nvPr/>
        </p:nvSpPr>
        <p:spPr>
          <a:xfrm>
            <a:off x="1566403" y="6396335"/>
            <a:ext cx="2511970" cy="307777"/>
          </a:xfrm>
          <a:prstGeom prst="rect">
            <a:avLst/>
          </a:prstGeom>
          <a:solidFill>
            <a:schemeClr val="bg1"/>
          </a:solidFill>
        </p:spPr>
        <p:txBody>
          <a:bodyPr wrap="none">
            <a:spAutoFit/>
          </a:bodyPr>
          <a:lstStyle/>
          <a:p>
            <a:pPr algn="just">
              <a:spcAft>
                <a:spcPts val="0"/>
              </a:spcAft>
            </a:pPr>
            <a:r>
              <a:rPr lang="ru-RU" sz="1400" spc="45" dirty="0" smtClean="0">
                <a:latin typeface="Times New Roman"/>
                <a:ea typeface="Times New Roman"/>
              </a:rPr>
              <a:t>*- докторант, **- соискатель</a:t>
            </a:r>
            <a:endParaRPr lang="ru-RU" sz="1400" spc="45" dirty="0">
              <a:latin typeface="Times New Roman"/>
              <a:ea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049" y="229590"/>
            <a:ext cx="7772400" cy="1143000"/>
          </a:xfrm>
        </p:spPr>
        <p:txBody>
          <a:bodyPr/>
          <a:lstStyle/>
          <a:p>
            <a:r>
              <a:rPr lang="ru-RU" sz="2400" b="1" kern="1200" dirty="0" smtClean="0">
                <a:solidFill>
                  <a:schemeClr val="bg1"/>
                </a:solidFill>
              </a:rPr>
              <a:t>Количество обучающихся по специальностям </a:t>
            </a:r>
            <a:br>
              <a:rPr lang="ru-RU" sz="2400" b="1" kern="1200" dirty="0" smtClean="0">
                <a:solidFill>
                  <a:schemeClr val="bg1"/>
                </a:solidFill>
              </a:rPr>
            </a:br>
            <a:r>
              <a:rPr lang="ru-RU" sz="2400" b="1" kern="1200" dirty="0" smtClean="0">
                <a:solidFill>
                  <a:schemeClr val="bg1"/>
                </a:solidFill>
              </a:rPr>
              <a:t>аспирантуры и докторантуры</a:t>
            </a:r>
            <a:endParaRPr lang="ru-RU" sz="2400" b="1" kern="1200" dirty="0">
              <a:solidFill>
                <a:schemeClr val="bg1"/>
              </a:solidFill>
            </a:endParaRPr>
          </a:p>
        </p:txBody>
      </p:sp>
      <p:graphicFrame>
        <p:nvGraphicFramePr>
          <p:cNvPr id="4" name="Таблица 3"/>
          <p:cNvGraphicFramePr>
            <a:graphicFrameLocks noGrp="1"/>
          </p:cNvGraphicFramePr>
          <p:nvPr>
            <p:ph type="tbl" idx="1"/>
          </p:nvPr>
        </p:nvGraphicFramePr>
        <p:xfrm>
          <a:off x="225629" y="1479136"/>
          <a:ext cx="8562110" cy="5378864"/>
        </p:xfrm>
        <a:graphic>
          <a:graphicData uri="http://schemas.openxmlformats.org/drawingml/2006/table">
            <a:tbl>
              <a:tblPr>
                <a:effectLst>
                  <a:outerShdw blurRad="50800" dist="50800" dir="5400000" algn="ctr" rotWithShape="0">
                    <a:schemeClr val="tx1"/>
                  </a:outerShdw>
                </a:effectLst>
              </a:tblPr>
              <a:tblGrid>
                <a:gridCol w="1591295"/>
                <a:gridCol w="3307121"/>
                <a:gridCol w="1831847"/>
                <a:gridCol w="1831847"/>
              </a:tblGrid>
              <a:tr h="246167">
                <a:tc>
                  <a:txBody>
                    <a:bodyPr/>
                    <a:lstStyle/>
                    <a:p>
                      <a:pPr indent="0" algn="ctr">
                        <a:lnSpc>
                          <a:spcPct val="100000"/>
                        </a:lnSpc>
                        <a:spcAft>
                          <a:spcPts val="0"/>
                        </a:spcAft>
                      </a:pPr>
                      <a:r>
                        <a:rPr lang="ru-RU" sz="1200" dirty="0">
                          <a:latin typeface="Times New Roman"/>
                          <a:ea typeface="Times New Roman"/>
                        </a:rPr>
                        <a:t>Кафедра </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dirty="0">
                          <a:latin typeface="Times New Roman"/>
                          <a:ea typeface="Times New Roman"/>
                        </a:rPr>
                        <a:t>ФИО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a:latin typeface="Times New Roman"/>
                          <a:ea typeface="Times New Roman"/>
                        </a:rPr>
                        <a:t>Срок</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a:latin typeface="Times New Roman"/>
                          <a:ea typeface="Times New Roman"/>
                        </a:rPr>
                        <a:t>Научный руководитель</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a:txBody>
                    <a:bodyPr/>
                    <a:lstStyle/>
                    <a:p>
                      <a:pPr indent="0" algn="ctr">
                        <a:lnSpc>
                          <a:spcPct val="100000"/>
                        </a:lnSpc>
                        <a:spcAft>
                          <a:spcPts val="0"/>
                        </a:spcAft>
                      </a:pPr>
                      <a:r>
                        <a:rPr lang="ru-RU" sz="1200" dirty="0">
                          <a:latin typeface="Times New Roman"/>
                          <a:ea typeface="Times New Roman"/>
                        </a:rPr>
                        <a:t>ТПЛК</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dirty="0">
                          <a:latin typeface="Times New Roman"/>
                          <a:ea typeface="Times New Roman"/>
                        </a:rPr>
                        <a:t>1. </a:t>
                      </a:r>
                      <a:r>
                        <a:rPr lang="ru-RU" sz="1200" dirty="0" err="1">
                          <a:latin typeface="Times New Roman"/>
                          <a:ea typeface="Times New Roman"/>
                        </a:rPr>
                        <a:t>Зарипов</a:t>
                      </a:r>
                      <a:r>
                        <a:rPr lang="ru-RU" sz="1200" dirty="0">
                          <a:latin typeface="Times New Roman"/>
                          <a:ea typeface="Times New Roman"/>
                        </a:rPr>
                        <a:t> Ш.Г. (докторант)</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31.12.08-30.12.11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a:latin typeface="Times New Roman"/>
                          <a:ea typeface="Times New Roman"/>
                        </a:rPr>
                        <a:t>Ермолин В.Н.</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rowSpan="5">
                  <a:txBody>
                    <a:bodyPr/>
                    <a:lstStyle/>
                    <a:p>
                      <a:pPr indent="0" algn="ctr">
                        <a:lnSpc>
                          <a:spcPct val="100000"/>
                        </a:lnSpc>
                        <a:spcAft>
                          <a:spcPts val="0"/>
                        </a:spcAft>
                      </a:pPr>
                      <a:r>
                        <a:rPr lang="ru-RU" sz="1200" dirty="0">
                          <a:latin typeface="Times New Roman"/>
                          <a:ea typeface="Times New Roman"/>
                        </a:rPr>
                        <a:t>ЛИД</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dirty="0">
                          <a:latin typeface="Times New Roman"/>
                          <a:ea typeface="Times New Roman"/>
                        </a:rPr>
                        <a:t>1. Чистова Н.Г. (докторант)</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dirty="0">
                          <a:latin typeface="Times New Roman"/>
                          <a:ea typeface="Times New Roman"/>
                        </a:rPr>
                        <a:t>01.09.07-31.08.10</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a:latin typeface="Times New Roman"/>
                          <a:ea typeface="Times New Roman"/>
                        </a:rPr>
                        <a:t>Алашкевич Ю.Д.</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2. Богуш А.А. (соискатель)</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dirty="0">
                          <a:latin typeface="Times New Roman"/>
                          <a:ea typeface="Times New Roman"/>
                        </a:rPr>
                        <a:t>19.09.08-18.09.11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a:latin typeface="Times New Roman"/>
                          <a:ea typeface="Times New Roman"/>
                        </a:rPr>
                        <a:t>Алашкевич Ю.Д.</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3. Леонов А.П.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dirty="0">
                          <a:latin typeface="Times New Roman"/>
                          <a:ea typeface="Times New Roman"/>
                        </a:rPr>
                        <a:t>1010.08-09.10.11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a:latin typeface="Times New Roman"/>
                          <a:ea typeface="Times New Roman"/>
                        </a:rPr>
                        <a:t>Лозовой В.А.</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4. Зарипов З.З. (соискатель)</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30.10.09-29.10.12</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Чистова Н.Г.</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dirty="0">
                          <a:latin typeface="Times New Roman"/>
                          <a:ea typeface="Times New Roman"/>
                        </a:rPr>
                        <a:t>5. Зырянов М.А.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22.10.09-21.10.12</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Чистова Н.Г.</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rowSpan="9">
                  <a:txBody>
                    <a:bodyPr/>
                    <a:lstStyle/>
                    <a:p>
                      <a:pPr indent="0" algn="ctr">
                        <a:lnSpc>
                          <a:spcPct val="100000"/>
                        </a:lnSpc>
                        <a:spcAft>
                          <a:spcPts val="0"/>
                        </a:spcAft>
                      </a:pPr>
                      <a:r>
                        <a:rPr lang="ru-RU" sz="1200" dirty="0" err="1">
                          <a:latin typeface="Times New Roman"/>
                          <a:ea typeface="Times New Roman"/>
                        </a:rPr>
                        <a:t>ЭиУП</a:t>
                      </a:r>
                      <a:endParaRPr lang="ru-RU" sz="1200" dirty="0">
                        <a:latin typeface="Times New Roman"/>
                        <a:ea typeface="Times New Roman"/>
                      </a:endParaRP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 Безруких Ю.А.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19.10.06-18.10.10</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Левшина В.В.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dirty="0">
                          <a:latin typeface="Times New Roman"/>
                          <a:ea typeface="Times New Roman"/>
                        </a:rPr>
                        <a:t>2. </a:t>
                      </a:r>
                      <a:r>
                        <a:rPr lang="ru-RU" sz="1200" dirty="0" err="1">
                          <a:latin typeface="Times New Roman"/>
                          <a:ea typeface="Times New Roman"/>
                        </a:rPr>
                        <a:t>Килин</a:t>
                      </a:r>
                      <a:r>
                        <a:rPr lang="ru-RU" sz="1200" dirty="0">
                          <a:latin typeface="Times New Roman"/>
                          <a:ea typeface="Times New Roman"/>
                        </a:rPr>
                        <a:t> Д.В.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17.10.07-16.10.10</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Левшина В.В.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3. Апухтин А.Н.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17.10.07-16.10.11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err="1">
                          <a:latin typeface="Times New Roman"/>
                          <a:ea typeface="Times New Roman"/>
                        </a:rPr>
                        <a:t>Пчелинцева</a:t>
                      </a:r>
                      <a:r>
                        <a:rPr lang="ru-RU" sz="1200" dirty="0">
                          <a:latin typeface="Times New Roman"/>
                          <a:ea typeface="Times New Roman"/>
                        </a:rPr>
                        <a:t> А.С.</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dirty="0">
                          <a:latin typeface="Times New Roman"/>
                          <a:ea typeface="Times New Roman"/>
                        </a:rPr>
                        <a:t>4. Ляпкина Е.В.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17.10.07-16.10.11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Бутова Т.Г.</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5. Чистов Р.С.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01.10.08-30.09.11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err="1">
                          <a:latin typeface="Times New Roman"/>
                          <a:ea typeface="Times New Roman"/>
                        </a:rPr>
                        <a:t>Панасенко</a:t>
                      </a:r>
                      <a:r>
                        <a:rPr lang="ru-RU" sz="1200" dirty="0">
                          <a:latin typeface="Times New Roman"/>
                          <a:ea typeface="Times New Roman"/>
                        </a:rPr>
                        <a:t> Г.В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6. Рябова Т.Г.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01.10.08-30.09.12</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a:latin typeface="Times New Roman"/>
                          <a:ea typeface="Times New Roman"/>
                        </a:rPr>
                        <a:t>Панасенко Г.В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7. Медведев С.О.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01.10.08-30.09.11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Степень Р.А.</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8. Пистер Е.И. (аспирант ДО)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01.10.08-30.09.12</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Левшина В.В.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9. Фролова А.И.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01.10.09-30.09.13</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Белякова Г.Я. (</a:t>
                      </a:r>
                      <a:r>
                        <a:rPr lang="ru-RU" sz="1200" dirty="0" err="1">
                          <a:latin typeface="Times New Roman"/>
                          <a:ea typeface="Times New Roman"/>
                        </a:rPr>
                        <a:t>СибГАУ</a:t>
                      </a:r>
                      <a:r>
                        <a:rPr lang="ru-RU" sz="1200" dirty="0">
                          <a:latin typeface="Times New Roman"/>
                          <a:ea typeface="Times New Roman"/>
                        </a:rPr>
                        <a:t>)</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a:txBody>
                    <a:bodyPr/>
                    <a:lstStyle/>
                    <a:p>
                      <a:pPr indent="0" algn="ctr">
                        <a:lnSpc>
                          <a:spcPct val="100000"/>
                        </a:lnSpc>
                        <a:spcAft>
                          <a:spcPts val="0"/>
                        </a:spcAft>
                      </a:pPr>
                      <a:r>
                        <a:rPr lang="ru-RU" sz="1200" dirty="0">
                          <a:latin typeface="Times New Roman"/>
                          <a:ea typeface="Times New Roman"/>
                        </a:rPr>
                        <a:t>ФП</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 Девятловский Д.Н.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17.10.07-16.10.11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Игнатова В.В.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rowSpan="2">
                  <a:txBody>
                    <a:bodyPr/>
                    <a:lstStyle/>
                    <a:p>
                      <a:pPr indent="0" algn="ctr">
                        <a:lnSpc>
                          <a:spcPct val="100000"/>
                        </a:lnSpc>
                        <a:spcAft>
                          <a:spcPts val="0"/>
                        </a:spcAft>
                      </a:pPr>
                      <a:r>
                        <a:rPr lang="ru-RU" sz="1200" dirty="0">
                          <a:latin typeface="Times New Roman"/>
                          <a:ea typeface="Times New Roman"/>
                        </a:rPr>
                        <a:t>ИТС</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 Шишкова М.Г.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19.10.06-18.10.10</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Игнатова В.В.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07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2. Тумма Л.А. (соискатель)</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25.05.09-24.05.12</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err="1">
                          <a:latin typeface="Times New Roman"/>
                          <a:ea typeface="Times New Roman"/>
                        </a:rPr>
                        <a:t>Нургалеев</a:t>
                      </a:r>
                      <a:r>
                        <a:rPr lang="ru-RU" sz="1200" dirty="0">
                          <a:latin typeface="Times New Roman"/>
                          <a:ea typeface="Times New Roman"/>
                        </a:rPr>
                        <a:t> В.С.</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rowSpan="3">
                  <a:txBody>
                    <a:bodyPr/>
                    <a:lstStyle/>
                    <a:p>
                      <a:pPr indent="0" algn="ctr">
                        <a:lnSpc>
                          <a:spcPct val="100000"/>
                        </a:lnSpc>
                        <a:spcAft>
                          <a:spcPts val="0"/>
                        </a:spcAft>
                      </a:pPr>
                      <a:r>
                        <a:rPr lang="ru-RU" sz="1200" dirty="0">
                          <a:latin typeface="Times New Roman"/>
                          <a:ea typeface="Times New Roman"/>
                        </a:rPr>
                        <a:t>ГСПД</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1. Голобардова Е.В.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29.12.06-28.12.10</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err="1">
                          <a:latin typeface="Times New Roman"/>
                          <a:ea typeface="Times New Roman"/>
                        </a:rPr>
                        <a:t>Чижакова</a:t>
                      </a:r>
                      <a:r>
                        <a:rPr lang="ru-RU" sz="1200" dirty="0">
                          <a:latin typeface="Times New Roman"/>
                          <a:ea typeface="Times New Roman"/>
                        </a:rPr>
                        <a:t> А.А.</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2. Нужина О.А. (аспирант ЗО)</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07.12.06-06.12.10</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a:latin typeface="Times New Roman"/>
                          <a:ea typeface="Times New Roman"/>
                        </a:rPr>
                        <a:t>Пономарев В.В.</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6167">
                <a:tc vMerge="1">
                  <a:txBody>
                    <a:bodyPr/>
                    <a:lstStyle/>
                    <a:p>
                      <a:endParaRPr lang="ru-RU"/>
                    </a:p>
                  </a:txBody>
                  <a:tcPr/>
                </a:tc>
                <a:tc>
                  <a:txBody>
                    <a:bodyPr/>
                    <a:lstStyle/>
                    <a:p>
                      <a:pPr indent="0" algn="just">
                        <a:lnSpc>
                          <a:spcPct val="100000"/>
                        </a:lnSpc>
                        <a:spcAft>
                          <a:spcPts val="0"/>
                        </a:spcAft>
                      </a:pPr>
                      <a:r>
                        <a:rPr lang="ru-RU" sz="1200">
                          <a:latin typeface="Times New Roman"/>
                          <a:ea typeface="Times New Roman"/>
                        </a:rPr>
                        <a:t>3. Шурыгина Н.А. (соискатель)</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a:latin typeface="Times New Roman"/>
                          <a:ea typeface="Times New Roman"/>
                        </a:rPr>
                        <a:t>21.07.08-20.07.11</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l">
                        <a:lnSpc>
                          <a:spcPct val="100000"/>
                        </a:lnSpc>
                        <a:spcAft>
                          <a:spcPts val="0"/>
                        </a:spcAft>
                      </a:pPr>
                      <a:r>
                        <a:rPr lang="ru-RU" sz="1200" dirty="0" err="1">
                          <a:latin typeface="Times New Roman"/>
                          <a:ea typeface="Times New Roman"/>
                        </a:rPr>
                        <a:t>Нургалеев</a:t>
                      </a:r>
                      <a:r>
                        <a:rPr lang="ru-RU" sz="1200" dirty="0">
                          <a:latin typeface="Times New Roman"/>
                          <a:ea typeface="Times New Roman"/>
                        </a:rPr>
                        <a:t> В.С.</a:t>
                      </a:r>
                    </a:p>
                  </a:txBody>
                  <a:tcPr marL="40677" marR="40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0"/>
            <a:ext cx="7772400" cy="435935"/>
          </a:xfrm>
        </p:spPr>
        <p:txBody>
          <a:bodyPr/>
          <a:lstStyle/>
          <a:p>
            <a:r>
              <a:rPr lang="ru-RU" sz="2400" b="1" kern="1200" dirty="0" smtClean="0">
                <a:solidFill>
                  <a:schemeClr val="bg1"/>
                </a:solidFill>
              </a:rPr>
              <a:t>Тематика хоздоговорных работ, грантов</a:t>
            </a:r>
            <a:endParaRPr lang="ru-RU" sz="2400" b="1" kern="1200" dirty="0">
              <a:solidFill>
                <a:schemeClr val="bg1"/>
              </a:solidFill>
            </a:endParaRPr>
          </a:p>
        </p:txBody>
      </p:sp>
      <p:graphicFrame>
        <p:nvGraphicFramePr>
          <p:cNvPr id="4" name="Таблица 3"/>
          <p:cNvGraphicFramePr>
            <a:graphicFrameLocks noGrp="1"/>
          </p:cNvGraphicFramePr>
          <p:nvPr>
            <p:ph type="tbl" idx="1"/>
          </p:nvPr>
        </p:nvGraphicFramePr>
        <p:xfrm>
          <a:off x="3" y="714018"/>
          <a:ext cx="9143997" cy="6275826"/>
        </p:xfrm>
        <a:graphic>
          <a:graphicData uri="http://schemas.openxmlformats.org/drawingml/2006/table">
            <a:tbl>
              <a:tblPr>
                <a:effectLst>
                  <a:outerShdw blurRad="50800" dist="50800" dir="5400000" algn="ctr" rotWithShape="0">
                    <a:schemeClr val="bg1"/>
                  </a:outerShdw>
                </a:effectLst>
              </a:tblPr>
              <a:tblGrid>
                <a:gridCol w="4018861"/>
                <a:gridCol w="1208680"/>
                <a:gridCol w="812502"/>
                <a:gridCol w="478435"/>
                <a:gridCol w="478435"/>
                <a:gridCol w="478435"/>
                <a:gridCol w="478435"/>
                <a:gridCol w="595107"/>
                <a:gridCol w="595107"/>
              </a:tblGrid>
              <a:tr h="117804">
                <a:tc rowSpan="2">
                  <a:txBody>
                    <a:bodyPr/>
                    <a:lstStyle/>
                    <a:p>
                      <a:pPr indent="0" algn="ctr">
                        <a:lnSpc>
                          <a:spcPct val="100000"/>
                        </a:lnSpc>
                        <a:spcAft>
                          <a:spcPts val="0"/>
                        </a:spcAft>
                      </a:pPr>
                      <a:r>
                        <a:rPr lang="ru-RU" sz="1200" b="1" baseline="0" dirty="0">
                          <a:solidFill>
                            <a:schemeClr val="tx1"/>
                          </a:solidFill>
                          <a:latin typeface="Times New Roman"/>
                          <a:ea typeface="Times New Roman"/>
                        </a:rPr>
                        <a:t>Название темы</a:t>
                      </a: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indent="0" algn="ctr">
                        <a:lnSpc>
                          <a:spcPct val="100000"/>
                        </a:lnSpc>
                        <a:spcAft>
                          <a:spcPts val="0"/>
                        </a:spcAft>
                      </a:pPr>
                      <a:r>
                        <a:rPr lang="ru-RU" sz="1200" b="1" baseline="0" dirty="0">
                          <a:solidFill>
                            <a:schemeClr val="tx1"/>
                          </a:solidFill>
                          <a:latin typeface="Times New Roman"/>
                          <a:ea typeface="Times New Roman"/>
                        </a:rPr>
                        <a:t>Заказчик</a:t>
                      </a: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indent="0" algn="ctr">
                        <a:lnSpc>
                          <a:spcPct val="100000"/>
                        </a:lnSpc>
                        <a:spcAft>
                          <a:spcPts val="0"/>
                        </a:spcAft>
                      </a:pPr>
                      <a:r>
                        <a:rPr lang="ru-RU" sz="1200" b="1" baseline="0">
                          <a:solidFill>
                            <a:schemeClr val="tx1"/>
                          </a:solidFill>
                          <a:latin typeface="Times New Roman"/>
                          <a:ea typeface="Times New Roman"/>
                        </a:rPr>
                        <a:t>Объем финансирования, тыс. руб.</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6">
                  <a:txBody>
                    <a:bodyPr/>
                    <a:lstStyle/>
                    <a:p>
                      <a:pPr indent="0" algn="ctr">
                        <a:lnSpc>
                          <a:spcPct val="100000"/>
                        </a:lnSpc>
                        <a:spcAft>
                          <a:spcPts val="0"/>
                        </a:spcAft>
                      </a:pPr>
                      <a:r>
                        <a:rPr lang="ru-RU" sz="1200" b="1" baseline="0">
                          <a:solidFill>
                            <a:schemeClr val="tx1"/>
                          </a:solidFill>
                          <a:latin typeface="Times New Roman"/>
                          <a:ea typeface="Times New Roman"/>
                        </a:rPr>
                        <a:t>Кафедра</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indent="0" algn="ctr">
                        <a:lnSpc>
                          <a:spcPct val="100000"/>
                        </a:lnSpc>
                        <a:spcAft>
                          <a:spcPts val="0"/>
                        </a:spcAft>
                      </a:pPr>
                      <a:r>
                        <a:rPr lang="ru-RU" sz="1200" b="1" baseline="0">
                          <a:solidFill>
                            <a:schemeClr val="tx1"/>
                          </a:solidFill>
                          <a:latin typeface="Times New Roman"/>
                          <a:ea typeface="Times New Roman"/>
                        </a:rPr>
                        <a:t>ТПЛК</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0" algn="ctr">
                        <a:lnSpc>
                          <a:spcPct val="100000"/>
                        </a:lnSpc>
                        <a:spcAft>
                          <a:spcPts val="0"/>
                        </a:spcAft>
                      </a:pPr>
                      <a:r>
                        <a:rPr lang="ru-RU" sz="1200" b="1" baseline="0">
                          <a:solidFill>
                            <a:schemeClr val="tx1"/>
                          </a:solidFill>
                          <a:latin typeface="Times New Roman"/>
                          <a:ea typeface="Times New Roman"/>
                        </a:rPr>
                        <a:t>ЛИД</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0" algn="ctr">
                        <a:lnSpc>
                          <a:spcPct val="100000"/>
                        </a:lnSpc>
                        <a:spcAft>
                          <a:spcPts val="0"/>
                        </a:spcAft>
                      </a:pPr>
                      <a:r>
                        <a:rPr lang="ru-RU" sz="1200" b="1" baseline="0">
                          <a:solidFill>
                            <a:schemeClr val="tx1"/>
                          </a:solidFill>
                          <a:latin typeface="Times New Roman"/>
                          <a:ea typeface="Times New Roman"/>
                        </a:rPr>
                        <a:t>ЭиУП</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0" algn="ctr">
                        <a:lnSpc>
                          <a:spcPct val="100000"/>
                        </a:lnSpc>
                        <a:spcAft>
                          <a:spcPts val="0"/>
                        </a:spcAft>
                      </a:pPr>
                      <a:r>
                        <a:rPr lang="ru-RU" sz="1200" b="1" baseline="0">
                          <a:solidFill>
                            <a:schemeClr val="tx1"/>
                          </a:solidFill>
                          <a:latin typeface="Times New Roman"/>
                          <a:ea typeface="Times New Roman"/>
                        </a:rPr>
                        <a:t>ФП</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0" algn="ctr">
                        <a:lnSpc>
                          <a:spcPct val="100000"/>
                        </a:lnSpc>
                        <a:spcAft>
                          <a:spcPts val="0"/>
                        </a:spcAft>
                      </a:pPr>
                      <a:r>
                        <a:rPr lang="ru-RU" sz="1200" b="1" baseline="0">
                          <a:solidFill>
                            <a:schemeClr val="tx1"/>
                          </a:solidFill>
                          <a:latin typeface="Times New Roman"/>
                          <a:ea typeface="Times New Roman"/>
                        </a:rPr>
                        <a:t>ИТС</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0" algn="ctr">
                        <a:lnSpc>
                          <a:spcPct val="100000"/>
                        </a:lnSpc>
                        <a:spcAft>
                          <a:spcPts val="0"/>
                        </a:spcAft>
                      </a:pPr>
                      <a:r>
                        <a:rPr lang="ru-RU" sz="1200" b="1" baseline="0">
                          <a:solidFill>
                            <a:schemeClr val="tx1"/>
                          </a:solidFill>
                          <a:latin typeface="Times New Roman"/>
                          <a:ea typeface="Times New Roman"/>
                        </a:rPr>
                        <a:t>ГСПД</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5403">
                <a:tc>
                  <a:txBody>
                    <a:bodyPr/>
                    <a:lstStyle/>
                    <a:p>
                      <a:pPr indent="0" algn="just">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53413">
                <a:tc>
                  <a:txBody>
                    <a:bodyPr/>
                    <a:lstStyle/>
                    <a:p>
                      <a:pPr indent="0" algn="just">
                        <a:lnSpc>
                          <a:spcPct val="100000"/>
                        </a:lnSpc>
                        <a:spcAft>
                          <a:spcPts val="0"/>
                        </a:spcAft>
                      </a:pPr>
                      <a:r>
                        <a:rPr lang="ru-RU" sz="1200" baseline="0" dirty="0">
                          <a:solidFill>
                            <a:schemeClr val="tx1"/>
                          </a:solidFill>
                          <a:latin typeface="Times New Roman"/>
                          <a:ea typeface="Times New Roman"/>
                        </a:rPr>
                        <a:t>Паспортизация причальных сооружений на реке Енисей для ФБУОИУ-2 ОУХД ГУФСИН России по Красноярскому краю</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dirty="0">
                          <a:solidFill>
                            <a:schemeClr val="tx1"/>
                          </a:solidFill>
                          <a:latin typeface="Times New Roman"/>
                          <a:ea typeface="Times New Roman"/>
                        </a:rPr>
                        <a:t>Учреждение УП-288/2</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55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55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3413">
                <a:tc>
                  <a:txBody>
                    <a:bodyPr/>
                    <a:lstStyle/>
                    <a:p>
                      <a:pPr indent="0" algn="just">
                        <a:lnSpc>
                          <a:spcPct val="100000"/>
                        </a:lnSpc>
                        <a:spcAft>
                          <a:spcPts val="0"/>
                        </a:spcAft>
                      </a:pPr>
                      <a:r>
                        <a:rPr lang="ru-RU" sz="1200" baseline="0" dirty="0">
                          <a:solidFill>
                            <a:schemeClr val="tx1"/>
                          </a:solidFill>
                          <a:latin typeface="Times New Roman"/>
                          <a:ea typeface="Times New Roman"/>
                        </a:rPr>
                        <a:t>Паспортизация причальных сооружений ЗАО «</a:t>
                      </a:r>
                      <a:r>
                        <a:rPr lang="ru-RU" sz="1200" baseline="0" dirty="0" err="1">
                          <a:solidFill>
                            <a:schemeClr val="tx1"/>
                          </a:solidFill>
                          <a:latin typeface="Times New Roman"/>
                          <a:ea typeface="Times New Roman"/>
                        </a:rPr>
                        <a:t>Новоенисейский</a:t>
                      </a:r>
                      <a:r>
                        <a:rPr lang="ru-RU" sz="1200" baseline="0" dirty="0">
                          <a:solidFill>
                            <a:schemeClr val="tx1"/>
                          </a:solidFill>
                          <a:latin typeface="Times New Roman"/>
                          <a:ea typeface="Times New Roman"/>
                        </a:rPr>
                        <a:t> ЛХК» на реке Енисей </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dirty="0">
                          <a:solidFill>
                            <a:schemeClr val="tx1"/>
                          </a:solidFill>
                          <a:latin typeface="Times New Roman"/>
                          <a:ea typeface="Times New Roman"/>
                        </a:rPr>
                        <a:t>ЗАО «</a:t>
                      </a:r>
                      <a:r>
                        <a:rPr lang="ru-RU" sz="1200" baseline="0" dirty="0" err="1">
                          <a:solidFill>
                            <a:schemeClr val="tx1"/>
                          </a:solidFill>
                          <a:latin typeface="Times New Roman"/>
                          <a:ea typeface="Times New Roman"/>
                        </a:rPr>
                        <a:t>Новоенисейский</a:t>
                      </a:r>
                      <a:r>
                        <a:rPr lang="ru-RU" sz="1200" baseline="0" dirty="0">
                          <a:solidFill>
                            <a:schemeClr val="tx1"/>
                          </a:solidFill>
                          <a:latin typeface="Times New Roman"/>
                          <a:ea typeface="Times New Roman"/>
                        </a:rPr>
                        <a:t> ЛХК»</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75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75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1217">
                <a:tc>
                  <a:txBody>
                    <a:bodyPr/>
                    <a:lstStyle/>
                    <a:p>
                      <a:pPr indent="0" algn="just">
                        <a:lnSpc>
                          <a:spcPct val="100000"/>
                        </a:lnSpc>
                        <a:spcAft>
                          <a:spcPts val="0"/>
                        </a:spcAft>
                      </a:pPr>
                      <a:r>
                        <a:rPr lang="ru-RU" sz="1200" baseline="0">
                          <a:solidFill>
                            <a:schemeClr val="tx1"/>
                          </a:solidFill>
                          <a:latin typeface="Times New Roman"/>
                          <a:ea typeface="Times New Roman"/>
                        </a:rPr>
                        <a:t>Предоставление консультационных услуг безработным гражданам по вопросам самозанятости безработных граждан</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dirty="0">
                          <a:solidFill>
                            <a:schemeClr val="tx1"/>
                          </a:solidFill>
                          <a:latin typeface="Times New Roman"/>
                          <a:ea typeface="Times New Roman"/>
                        </a:rPr>
                        <a:t>КГБУ «ЦЗН г. </a:t>
                      </a:r>
                      <a:r>
                        <a:rPr lang="ru-RU" sz="1200" baseline="0" dirty="0" err="1">
                          <a:solidFill>
                            <a:schemeClr val="tx1"/>
                          </a:solidFill>
                          <a:latin typeface="Times New Roman"/>
                          <a:ea typeface="Times New Roman"/>
                        </a:rPr>
                        <a:t>Лесосибирска</a:t>
                      </a:r>
                      <a:r>
                        <a:rPr lang="ru-RU" sz="1200" baseline="0" dirty="0">
                          <a:solidFill>
                            <a:schemeClr val="tx1"/>
                          </a:solidFill>
                          <a:latin typeface="Times New Roman"/>
                          <a:ea typeface="Times New Roman"/>
                        </a:rPr>
                        <a:t>»</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14,85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14,85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89022">
                <a:tc>
                  <a:txBody>
                    <a:bodyPr/>
                    <a:lstStyle/>
                    <a:p>
                      <a:pPr indent="0" algn="just">
                        <a:lnSpc>
                          <a:spcPct val="100000"/>
                        </a:lnSpc>
                        <a:spcAft>
                          <a:spcPts val="0"/>
                        </a:spcAft>
                      </a:pPr>
                      <a:r>
                        <a:rPr lang="ru-RU" sz="1200" baseline="0">
                          <a:solidFill>
                            <a:schemeClr val="tx1"/>
                          </a:solidFill>
                          <a:latin typeface="Times New Roman"/>
                          <a:ea typeface="Times New Roman"/>
                        </a:rPr>
                        <a:t>Предоставление консультационных услуг безработным гражданам по вопросам самозанятости безработных граждан (разработка бизнес-планов, обоснование экономической эффективности бизнес-идеи)</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a:solidFill>
                            <a:schemeClr val="tx1"/>
                          </a:solidFill>
                          <a:latin typeface="Times New Roman"/>
                          <a:ea typeface="Times New Roman"/>
                        </a:rPr>
                        <a:t>КГБУ «ЦЗН г. Лесосибирска»</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15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15</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1217">
                <a:tc>
                  <a:txBody>
                    <a:bodyPr/>
                    <a:lstStyle/>
                    <a:p>
                      <a:pPr indent="0" algn="just">
                        <a:lnSpc>
                          <a:spcPct val="100000"/>
                        </a:lnSpc>
                        <a:spcAft>
                          <a:spcPts val="0"/>
                        </a:spcAft>
                      </a:pPr>
                      <a:r>
                        <a:rPr lang="ru-RU" sz="1200" baseline="0">
                          <a:solidFill>
                            <a:schemeClr val="tx1"/>
                          </a:solidFill>
                          <a:latin typeface="Times New Roman"/>
                          <a:ea typeface="Times New Roman"/>
                        </a:rPr>
                        <a:t>Проведение экспертизы бизнес-планов безработных граждан  для организации предпринимательской деятельности</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a:solidFill>
                            <a:schemeClr val="tx1"/>
                          </a:solidFill>
                          <a:latin typeface="Times New Roman"/>
                          <a:ea typeface="Times New Roman"/>
                        </a:rPr>
                        <a:t>КГБУ «ЦЗН г. Лесосибирска»</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54,52</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highlight>
                          <a:srgbClr val="FFFF00"/>
                        </a:highlight>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31,52</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dirty="0">
                          <a:solidFill>
                            <a:schemeClr val="tx1"/>
                          </a:solidFill>
                          <a:latin typeface="Times New Roman"/>
                          <a:ea typeface="Times New Roman"/>
                        </a:rPr>
                        <a:t>23</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1217">
                <a:tc>
                  <a:txBody>
                    <a:bodyPr/>
                    <a:lstStyle/>
                    <a:p>
                      <a:pPr indent="0" algn="just">
                        <a:lnSpc>
                          <a:spcPct val="100000"/>
                        </a:lnSpc>
                        <a:spcAft>
                          <a:spcPts val="0"/>
                        </a:spcAft>
                      </a:pPr>
                      <a:r>
                        <a:rPr lang="ru-RU" sz="1200" baseline="0">
                          <a:solidFill>
                            <a:schemeClr val="tx1"/>
                          </a:solidFill>
                          <a:latin typeface="Times New Roman"/>
                          <a:ea typeface="Times New Roman"/>
                        </a:rPr>
                        <a:t>Проведение экспертизы бизнес-планов безработных граждан  для организации предпринимательской деятельности</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a:solidFill>
                            <a:schemeClr val="tx1"/>
                          </a:solidFill>
                          <a:latin typeface="Times New Roman"/>
                          <a:ea typeface="Times New Roman"/>
                        </a:rPr>
                        <a:t>КГБУ «ЦЗН г. Лесосибирска»</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48,88</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30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18,88</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9426">
                <a:tc>
                  <a:txBody>
                    <a:bodyPr/>
                    <a:lstStyle/>
                    <a:p>
                      <a:pPr indent="0" algn="just">
                        <a:lnSpc>
                          <a:spcPct val="100000"/>
                        </a:lnSpc>
                        <a:spcAft>
                          <a:spcPts val="0"/>
                        </a:spcAft>
                      </a:pPr>
                      <a:r>
                        <a:rPr lang="ru-RU" sz="1200" baseline="0">
                          <a:solidFill>
                            <a:schemeClr val="tx1"/>
                          </a:solidFill>
                          <a:latin typeface="Times New Roman"/>
                          <a:ea typeface="Times New Roman"/>
                        </a:rPr>
                        <a:t>Получение древесноволокнистых плит с высокими качественными показателями</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dirty="0">
                          <a:solidFill>
                            <a:schemeClr val="tx1"/>
                          </a:solidFill>
                          <a:latin typeface="Times New Roman"/>
                          <a:ea typeface="Times New Roman"/>
                        </a:rPr>
                        <a:t>Президентский  фонд поддержки молодых ученых </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150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150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3413">
                <a:tc>
                  <a:txBody>
                    <a:bodyPr/>
                    <a:lstStyle/>
                    <a:p>
                      <a:pPr indent="0" algn="just">
                        <a:lnSpc>
                          <a:spcPct val="100000"/>
                        </a:lnSpc>
                        <a:spcAft>
                          <a:spcPts val="0"/>
                        </a:spcAft>
                      </a:pPr>
                      <a:r>
                        <a:rPr lang="ru-RU" sz="1200" baseline="0">
                          <a:solidFill>
                            <a:schemeClr val="tx1"/>
                          </a:solidFill>
                          <a:latin typeface="Times New Roman"/>
                          <a:ea typeface="Times New Roman"/>
                        </a:rPr>
                        <a:t>Формирование системы менеджмента качества управляющей организации жилищно-коммунального хозяйства</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a:solidFill>
                            <a:schemeClr val="tx1"/>
                          </a:solidFill>
                          <a:latin typeface="Times New Roman"/>
                          <a:ea typeface="Times New Roman"/>
                        </a:rPr>
                        <a:t>ККФПН и НТД</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40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40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5609">
                <a:tc>
                  <a:txBody>
                    <a:bodyPr/>
                    <a:lstStyle/>
                    <a:p>
                      <a:pPr indent="0" algn="just">
                        <a:lnSpc>
                          <a:spcPct val="100000"/>
                        </a:lnSpc>
                        <a:spcAft>
                          <a:spcPts val="0"/>
                        </a:spcAft>
                      </a:pPr>
                      <a:r>
                        <a:rPr lang="ru-RU" sz="1200" baseline="0">
                          <a:solidFill>
                            <a:schemeClr val="tx1"/>
                          </a:solidFill>
                          <a:latin typeface="Times New Roman"/>
                          <a:ea typeface="Times New Roman"/>
                        </a:rPr>
                        <a:t>Экономическая оценка эффективности лесной сертификации на предприятиях г. Лесосибирска</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200" baseline="0">
                          <a:solidFill>
                            <a:schemeClr val="tx1"/>
                          </a:solidFill>
                          <a:latin typeface="Times New Roman"/>
                          <a:ea typeface="Times New Roman"/>
                        </a:rPr>
                        <a:t>ККФПН и НТД</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10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aseline="0">
                          <a:solidFill>
                            <a:schemeClr val="tx1"/>
                          </a:solidFill>
                          <a:latin typeface="Times New Roman"/>
                          <a:ea typeface="Times New Roman"/>
                        </a:rPr>
                        <a:t>10</a:t>
                      </a: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5609">
                <a:tc>
                  <a:txBody>
                    <a:bodyPr/>
                    <a:lstStyle/>
                    <a:p>
                      <a:pPr indent="0" algn="just">
                        <a:lnSpc>
                          <a:spcPct val="100000"/>
                        </a:lnSpc>
                        <a:spcAft>
                          <a:spcPts val="0"/>
                        </a:spcAft>
                      </a:pPr>
                      <a:r>
                        <a:rPr lang="ru-RU" sz="1200" b="1" baseline="0">
                          <a:solidFill>
                            <a:schemeClr val="tx1"/>
                          </a:solidFill>
                          <a:latin typeface="Times New Roman"/>
                          <a:ea typeface="Times New Roman"/>
                        </a:rPr>
                        <a:t>Итого</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1" baseline="0">
                          <a:solidFill>
                            <a:schemeClr val="tx1"/>
                          </a:solidFill>
                          <a:latin typeface="Times New Roman"/>
                          <a:ea typeface="Times New Roman"/>
                        </a:rPr>
                        <a:t>463,25</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1" baseline="0">
                          <a:solidFill>
                            <a:schemeClr val="tx1"/>
                          </a:solidFill>
                          <a:latin typeface="Times New Roman"/>
                          <a:ea typeface="Times New Roman"/>
                        </a:rPr>
                        <a:t>180</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1" baseline="0">
                          <a:solidFill>
                            <a:schemeClr val="tx1"/>
                          </a:solidFill>
                          <a:latin typeface="Times New Roman"/>
                          <a:ea typeface="Times New Roman"/>
                        </a:rPr>
                        <a:t>130</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1" baseline="0">
                          <a:solidFill>
                            <a:schemeClr val="tx1"/>
                          </a:solidFill>
                          <a:latin typeface="Times New Roman"/>
                          <a:ea typeface="Times New Roman"/>
                        </a:rPr>
                        <a:t>130,25</a:t>
                      </a: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200" b="1" baseline="0" dirty="0">
                          <a:solidFill>
                            <a:schemeClr val="tx1"/>
                          </a:solidFill>
                          <a:latin typeface="Times New Roman"/>
                          <a:ea typeface="Times New Roman"/>
                        </a:rPr>
                        <a:t>23</a:t>
                      </a:r>
                      <a:endParaRPr lang="ru-RU" sz="1200" baseline="0" dirty="0">
                        <a:solidFill>
                          <a:schemeClr val="tx1"/>
                        </a:solidFill>
                        <a:latin typeface="Times New Roman"/>
                        <a:ea typeface="Times New Roman"/>
                      </a:endParaRPr>
                    </a:p>
                  </a:txBody>
                  <a:tcPr marL="57911" marR="579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506681"/>
          </a:xfrm>
        </p:spPr>
        <p:txBody>
          <a:bodyPr/>
          <a:lstStyle/>
          <a:p>
            <a:r>
              <a:rPr lang="ru-RU" sz="2400" b="1" kern="1200" dirty="0" smtClean="0">
                <a:solidFill>
                  <a:schemeClr val="bg1"/>
                </a:solidFill>
              </a:rPr>
              <a:t>Список научных публикаций</a:t>
            </a:r>
          </a:p>
        </p:txBody>
      </p:sp>
      <p:graphicFrame>
        <p:nvGraphicFramePr>
          <p:cNvPr id="4" name="Таблица 3"/>
          <p:cNvGraphicFramePr>
            <a:graphicFrameLocks noGrp="1"/>
          </p:cNvGraphicFramePr>
          <p:nvPr>
            <p:ph type="tbl" idx="1"/>
          </p:nvPr>
        </p:nvGraphicFramePr>
        <p:xfrm>
          <a:off x="213754" y="1365663"/>
          <a:ext cx="8763990" cy="5492337"/>
        </p:xfrm>
        <a:graphic>
          <a:graphicData uri="http://schemas.openxmlformats.org/drawingml/2006/table">
            <a:tbl>
              <a:tblPr/>
              <a:tblGrid>
                <a:gridCol w="789713"/>
                <a:gridCol w="789713"/>
                <a:gridCol w="1119121"/>
                <a:gridCol w="1119121"/>
                <a:gridCol w="951815"/>
                <a:gridCol w="965975"/>
                <a:gridCol w="965975"/>
                <a:gridCol w="1096582"/>
                <a:gridCol w="965975"/>
              </a:tblGrid>
              <a:tr h="686542">
                <a:tc rowSpan="2">
                  <a:txBody>
                    <a:bodyPr/>
                    <a:lstStyle/>
                    <a:p>
                      <a:pPr indent="0" algn="just">
                        <a:lnSpc>
                          <a:spcPct val="100000"/>
                        </a:lnSpc>
                        <a:spcAft>
                          <a:spcPts val="0"/>
                        </a:spcAft>
                      </a:pPr>
                      <a:r>
                        <a:rPr lang="ru-RU" sz="1600" dirty="0">
                          <a:latin typeface="Times New Roman"/>
                          <a:ea typeface="Times New Roman"/>
                        </a:rPr>
                        <a:t>Год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indent="0" algn="ctr">
                        <a:lnSpc>
                          <a:spcPct val="100000"/>
                        </a:lnSpc>
                        <a:spcAft>
                          <a:spcPts val="0"/>
                        </a:spcAft>
                      </a:pPr>
                      <a:r>
                        <a:rPr lang="ru-RU" sz="1600" dirty="0">
                          <a:latin typeface="Times New Roman"/>
                          <a:ea typeface="Times New Roman"/>
                        </a:rPr>
                        <a:t>Статьи из период., </a:t>
                      </a:r>
                      <a:r>
                        <a:rPr lang="ru-RU" sz="1600" dirty="0" err="1">
                          <a:latin typeface="Times New Roman"/>
                          <a:ea typeface="Times New Roman"/>
                        </a:rPr>
                        <a:t>сб.научн</a:t>
                      </a:r>
                      <a:r>
                        <a:rPr lang="ru-RU" sz="1600" dirty="0">
                          <a:latin typeface="Times New Roman"/>
                          <a:ea typeface="Times New Roman"/>
                        </a:rPr>
                        <a:t>. тр., тез. </a:t>
                      </a:r>
                      <a:r>
                        <a:rPr lang="ru-RU" sz="1600" dirty="0" err="1">
                          <a:latin typeface="Times New Roman"/>
                          <a:ea typeface="Times New Roman"/>
                        </a:rPr>
                        <a:t>конф</a:t>
                      </a:r>
                      <a:r>
                        <a:rPr lang="ru-RU" sz="1600" dirty="0">
                          <a:latin typeface="Times New Roman"/>
                          <a:ea typeface="Times New Roman"/>
                        </a:rPr>
                        <a:t>., </a:t>
                      </a:r>
                      <a:r>
                        <a:rPr lang="ru-RU" sz="1600" dirty="0" smtClean="0">
                          <a:latin typeface="Times New Roman"/>
                          <a:ea typeface="Times New Roman"/>
                        </a:rPr>
                        <a:t> </a:t>
                      </a:r>
                      <a:r>
                        <a:rPr lang="ru-RU" sz="1600" dirty="0" err="1">
                          <a:latin typeface="Times New Roman"/>
                          <a:ea typeface="Times New Roman"/>
                        </a:rPr>
                        <a:t>инф</a:t>
                      </a:r>
                      <a:r>
                        <a:rPr lang="ru-RU" sz="1600" dirty="0">
                          <a:latin typeface="Times New Roman"/>
                          <a:ea typeface="Times New Roman"/>
                        </a:rPr>
                        <a:t>. лист, </a:t>
                      </a:r>
                      <a:r>
                        <a:rPr lang="ru-RU" sz="1600" dirty="0" err="1">
                          <a:latin typeface="Times New Roman"/>
                          <a:ea typeface="Times New Roman"/>
                        </a:rPr>
                        <a:t>деп</a:t>
                      </a:r>
                      <a:r>
                        <a:rPr lang="ru-RU" sz="1600" dirty="0">
                          <a:latin typeface="Times New Roman"/>
                          <a:ea typeface="Times New Roman"/>
                        </a:rPr>
                        <a:t>. рук.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indent="0" algn="ctr">
                        <a:lnSpc>
                          <a:spcPct val="100000"/>
                        </a:lnSpc>
                        <a:spcAft>
                          <a:spcPts val="0"/>
                        </a:spcAft>
                      </a:pPr>
                      <a:r>
                        <a:rPr lang="ru-RU" sz="1600" dirty="0">
                          <a:latin typeface="Times New Roman"/>
                          <a:ea typeface="Times New Roman"/>
                        </a:rPr>
                        <a:t>Монографии, диссертации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rowSpan="2">
                  <a:txBody>
                    <a:bodyPr/>
                    <a:lstStyle/>
                    <a:p>
                      <a:pPr indent="0" algn="ctr">
                        <a:lnSpc>
                          <a:spcPct val="100000"/>
                        </a:lnSpc>
                        <a:spcAft>
                          <a:spcPts val="0"/>
                        </a:spcAft>
                      </a:pPr>
                      <a:r>
                        <a:rPr lang="ru-RU" sz="1600">
                          <a:latin typeface="Times New Roman"/>
                          <a:ea typeface="Times New Roman"/>
                        </a:rPr>
                        <a:t>Др. издания (регион., вуз., всеросс.)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0" algn="ctr">
                        <a:lnSpc>
                          <a:spcPct val="100000"/>
                        </a:lnSpc>
                        <a:spcAft>
                          <a:spcPts val="0"/>
                        </a:spcAft>
                      </a:pPr>
                      <a:r>
                        <a:rPr lang="ru-RU" sz="1600">
                          <a:latin typeface="Times New Roman"/>
                          <a:ea typeface="Times New Roman"/>
                        </a:rPr>
                        <a:t>Всего научных работ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373085">
                <a:tc vMerge="1">
                  <a:txBody>
                    <a:bodyPr/>
                    <a:lstStyle/>
                    <a:p>
                      <a:endParaRPr lang="ru-RU"/>
                    </a:p>
                  </a:txBody>
                  <a:tcPr/>
                </a:tc>
                <a:tc>
                  <a:txBody>
                    <a:bodyPr/>
                    <a:lstStyle/>
                    <a:p>
                      <a:pPr indent="0" algn="just">
                        <a:lnSpc>
                          <a:spcPct val="100000"/>
                        </a:lnSpc>
                        <a:spcAft>
                          <a:spcPts val="0"/>
                        </a:spcAft>
                      </a:pPr>
                      <a:r>
                        <a:rPr lang="ru-RU" sz="1600">
                          <a:latin typeface="Times New Roman"/>
                          <a:ea typeface="Times New Roman"/>
                        </a:rPr>
                        <a:t>Публикации со студентами</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600">
                          <a:latin typeface="Times New Roman"/>
                          <a:ea typeface="Times New Roman"/>
                        </a:rPr>
                        <a:t>В центр. изданиях</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600" dirty="0">
                          <a:latin typeface="Times New Roman"/>
                          <a:ea typeface="Times New Roman"/>
                        </a:rPr>
                        <a:t>В т.ч. </a:t>
                      </a:r>
                      <a:r>
                        <a:rPr lang="ru-RU" sz="1600" dirty="0" err="1">
                          <a:latin typeface="Times New Roman"/>
                          <a:ea typeface="Times New Roman"/>
                        </a:rPr>
                        <a:t>опубл</a:t>
                      </a:r>
                      <a:r>
                        <a:rPr lang="ru-RU" sz="1600" dirty="0">
                          <a:latin typeface="Times New Roman"/>
                          <a:ea typeface="Times New Roman"/>
                        </a:rPr>
                        <a:t>. в изданиях ВАК</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600" dirty="0">
                          <a:latin typeface="Times New Roman"/>
                          <a:ea typeface="Times New Roman"/>
                        </a:rPr>
                        <a:t>Зарубежные</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600" dirty="0">
                          <a:latin typeface="Times New Roman"/>
                          <a:ea typeface="Times New Roman"/>
                        </a:rPr>
                        <a:t>Монографии</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just">
                        <a:lnSpc>
                          <a:spcPct val="100000"/>
                        </a:lnSpc>
                        <a:spcAft>
                          <a:spcPts val="0"/>
                        </a:spcAft>
                      </a:pPr>
                      <a:r>
                        <a:rPr lang="ru-RU" sz="1600">
                          <a:latin typeface="Times New Roman"/>
                          <a:ea typeface="Times New Roman"/>
                        </a:rPr>
                        <a:t>Диссертации</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86542">
                <a:tc>
                  <a:txBody>
                    <a:bodyPr/>
                    <a:lstStyle/>
                    <a:p>
                      <a:pPr indent="0" algn="ctr">
                        <a:lnSpc>
                          <a:spcPct val="100000"/>
                        </a:lnSpc>
                        <a:spcAft>
                          <a:spcPts val="0"/>
                        </a:spcAft>
                      </a:pPr>
                      <a:r>
                        <a:rPr lang="ru-RU" sz="1600">
                          <a:latin typeface="Times New Roman"/>
                          <a:ea typeface="Times New Roman"/>
                        </a:rPr>
                        <a:t>2005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86542">
                <a:tc>
                  <a:txBody>
                    <a:bodyPr/>
                    <a:lstStyle/>
                    <a:p>
                      <a:pPr indent="0" algn="ctr">
                        <a:lnSpc>
                          <a:spcPct val="100000"/>
                        </a:lnSpc>
                        <a:spcAft>
                          <a:spcPts val="0"/>
                        </a:spcAft>
                      </a:pPr>
                      <a:r>
                        <a:rPr lang="ru-RU" sz="1600">
                          <a:latin typeface="Times New Roman"/>
                          <a:ea typeface="Times New Roman"/>
                        </a:rPr>
                        <a:t>2006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86542">
                <a:tc>
                  <a:txBody>
                    <a:bodyPr/>
                    <a:lstStyle/>
                    <a:p>
                      <a:pPr indent="0" algn="ctr">
                        <a:lnSpc>
                          <a:spcPct val="100000"/>
                        </a:lnSpc>
                        <a:spcAft>
                          <a:spcPts val="0"/>
                        </a:spcAft>
                      </a:pPr>
                      <a:r>
                        <a:rPr lang="ru-RU" sz="1600">
                          <a:latin typeface="Times New Roman"/>
                          <a:ea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86542">
                <a:tc>
                  <a:txBody>
                    <a:bodyPr/>
                    <a:lstStyle/>
                    <a:p>
                      <a:pPr indent="0" algn="ctr">
                        <a:lnSpc>
                          <a:spcPct val="100000"/>
                        </a:lnSpc>
                        <a:spcAft>
                          <a:spcPts val="0"/>
                        </a:spcAft>
                      </a:pPr>
                      <a:r>
                        <a:rPr lang="ru-RU" sz="1600">
                          <a:latin typeface="Times New Roman"/>
                          <a:ea typeface="Times New Roman"/>
                        </a:rPr>
                        <a:t>2008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endParaRPr lang="ru-RU"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86542">
                <a:tc>
                  <a:txBody>
                    <a:bodyPr/>
                    <a:lstStyle/>
                    <a:p>
                      <a:pPr indent="0" algn="ctr">
                        <a:lnSpc>
                          <a:spcPct val="100000"/>
                        </a:lnSpc>
                        <a:spcAft>
                          <a:spcPts val="0"/>
                        </a:spcAft>
                      </a:pPr>
                      <a:r>
                        <a:rPr lang="ru-RU" sz="1600">
                          <a:latin typeface="Times New Roman"/>
                          <a:ea typeface="Times New Roman"/>
                        </a:rPr>
                        <a:t>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a:latin typeface="Times New Roman"/>
                          <a:ea typeface="Times New Roman"/>
                        </a:rPr>
                        <a:t>174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pPr>
                      <a:r>
                        <a:rPr lang="ru-RU" sz="1600" dirty="0">
                          <a:latin typeface="Times New Roman"/>
                          <a:ea typeface="Times New Roman"/>
                        </a:rPr>
                        <a:t>258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4065</TotalTime>
  <Words>1019</Words>
  <Application>Microsoft PowerPoint</Application>
  <PresentationFormat>Экран (4:3)</PresentationFormat>
  <Paragraphs>324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Оформление по умолчанию</vt:lpstr>
      <vt:lpstr>Итоги научно-исследовательской деятельности в Лесосибирском филиале СибГТУ за 2009 г. </vt:lpstr>
      <vt:lpstr> Квалификация  педагогических работников </vt:lpstr>
      <vt:lpstr> </vt:lpstr>
      <vt:lpstr>Слайд 4</vt:lpstr>
      <vt:lpstr>Слайд 5</vt:lpstr>
      <vt:lpstr>Количество обучающихся по специальностям аспирантуры и докторантуры </vt:lpstr>
      <vt:lpstr>Количество обучающихся по специальностям  аспирантуры и докторантуры</vt:lpstr>
      <vt:lpstr>Тематика хоздоговорных работ, грантов</vt:lpstr>
      <vt:lpstr>Список научных публикаций</vt:lpstr>
      <vt:lpstr>Научные публикаций за 2005-2009 гг.</vt:lpstr>
      <vt:lpstr>Слайд 11</vt:lpstr>
      <vt:lpstr>Слайд 12</vt:lpstr>
      <vt:lpstr>Слайд 13</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о итогах НИР Лф СибГТУ 2009</dc:title>
  <dc:creator>Пользователь</dc:creator>
  <cp:lastModifiedBy>гспд</cp:lastModifiedBy>
  <cp:revision>368</cp:revision>
  <cp:lastPrinted>2004-12-27T01:33:29Z</cp:lastPrinted>
  <dcterms:created xsi:type="dcterms:W3CDTF">2003-11-16T15:46:39Z</dcterms:created>
  <dcterms:modified xsi:type="dcterms:W3CDTF">2014-01-06T05:16:14Z</dcterms:modified>
</cp:coreProperties>
</file>