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80" r:id="rId3"/>
    <p:sldId id="282" r:id="rId4"/>
    <p:sldId id="283" r:id="rId5"/>
    <p:sldId id="301" r:id="rId6"/>
    <p:sldId id="289" r:id="rId7"/>
    <p:sldId id="303" r:id="rId8"/>
    <p:sldId id="304" r:id="rId9"/>
    <p:sldId id="310" r:id="rId10"/>
    <p:sldId id="311" r:id="rId11"/>
    <p:sldId id="316" r:id="rId12"/>
  </p:sldIdLst>
  <p:sldSz cx="9144000" cy="6858000" type="screen4x3"/>
  <p:notesSz cx="6759575" cy="98679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6600"/>
    <a:srgbClr val="FF66CC"/>
    <a:srgbClr val="CCFF66"/>
    <a:srgbClr val="99FF99"/>
    <a:srgbClr val="000066"/>
    <a:srgbClr val="00007A"/>
    <a:srgbClr val="0000B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>
        <p:scale>
          <a:sx n="110" d="100"/>
          <a:sy n="110" d="100"/>
        </p:scale>
        <p:origin x="-164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89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0638" y="0"/>
            <a:ext cx="29289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4188"/>
            <a:ext cx="292893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0638" y="9374188"/>
            <a:ext cx="292893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6A1DEE9C-83A4-4BDE-BB17-57B97E3093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4ACBDA-7D23-4221-85DB-F5081C49E8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0FF344-7A56-4748-B699-3778F6E788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B91EB-3A8E-48B4-86E6-1D87B20575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A2698-D9FB-435B-8ECD-6445702520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1B493C-9E46-4A09-981F-F7DC8F0676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F238B5-DD01-4A76-A5C5-D4B33FF895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7DD5C-43EF-4A85-BB5A-FDF317C69A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ABC462-A571-40A8-B2F9-464B8C7D17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E9FB98-366B-4380-B7CE-DC235762F3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ACEE1E-9271-4B8A-8B94-7590EC33F5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91B8BB-28F0-4DA2-90E0-0C0E15872D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F82061-7F93-4B77-AC02-68D09EFDB1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1BB23-12F6-4ECA-B578-8DB924A181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100000">
              <a:schemeClr val="accent2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43AC25E9-8F7E-4360-8973-C70AEB0D3B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f-kras.ru/konkursview.aspx?id=51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95300"/>
            <a:ext cx="8915400" cy="6172200"/>
          </a:xfrm>
        </p:spPr>
        <p:txBody>
          <a:bodyPr/>
          <a:lstStyle/>
          <a:p>
            <a:pPr eaLnBrk="1" hangingPunct="1">
              <a:defRPr/>
            </a:pPr>
            <a:r>
              <a:rPr lang="ru-RU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Итоги </a:t>
            </a:r>
            <a:r>
              <a:rPr lang="ru-RU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научно-исследовательской деятельности в </a:t>
            </a:r>
            <a:r>
              <a:rPr lang="ru-RU" sz="3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Лесосибирском</a:t>
            </a:r>
            <a:r>
              <a:rPr lang="ru-RU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филиале </a:t>
            </a:r>
            <a:r>
              <a:rPr lang="ru-RU" sz="3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СибГТУ</a:t>
            </a:r>
            <a:r>
              <a:rPr lang="ru-RU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за 2011 г.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7693"/>
            <a:ext cx="9144000" cy="6755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900" dirty="0" smtClean="0">
                <a:solidFill>
                  <a:schemeClr val="bg1"/>
                </a:solidFill>
              </a:rPr>
              <a:t>	</a:t>
            </a:r>
            <a:r>
              <a:rPr lang="ru-RU" sz="1800" dirty="0" smtClean="0">
                <a:solidFill>
                  <a:schemeClr val="bg1"/>
                </a:solidFill>
              </a:rPr>
              <a:t>5. Участие в конкурсе по организации профориентации молодежи по естественным и техническим дисциплинам КГАУ «Красноярский краевой фонд поддержки научной и научно-технической деятельности». Один студент принял участие в качестве соисполнителя проекта.</a:t>
            </a:r>
          </a:p>
          <a:p>
            <a:pPr lvl="0"/>
            <a:r>
              <a:rPr lang="ru-RU" sz="1800" dirty="0" smtClean="0">
                <a:solidFill>
                  <a:schemeClr val="bg1"/>
                </a:solidFill>
              </a:rPr>
              <a:t>	6. Проведение в филиале в апреле ежегодной конференции "Молодые ученые в решении актуальных проблем науки". В 2011 г. представлен 71 доклад, авторами которых стали 89 студентов.</a:t>
            </a:r>
          </a:p>
          <a:p>
            <a:pPr lvl="0"/>
            <a:r>
              <a:rPr lang="ru-RU" sz="1800" dirty="0" smtClean="0">
                <a:solidFill>
                  <a:schemeClr val="bg1"/>
                </a:solidFill>
              </a:rPr>
              <a:t>	7. Участие в работе различных международных, российских и региональных конференций и публикация результатов научных исследований в сборниках трудов. Количество опубликованных студенческих статей, тезисов докладов 69, в том числе в сборниках международных конференций 28, зарубежных 3, всероссийских 36.</a:t>
            </a:r>
          </a:p>
          <a:p>
            <a:r>
              <a:rPr lang="ru-RU" sz="1800" dirty="0" smtClean="0">
                <a:solidFill>
                  <a:schemeClr val="bg1"/>
                </a:solidFill>
              </a:rPr>
              <a:t>    7.1 Во Всероссийском студенческом чемпионате УМО по менеджменту «Эффективный менеджер-2011» приняли участи 3 человека.</a:t>
            </a:r>
          </a:p>
          <a:p>
            <a:r>
              <a:rPr lang="ru-RU" sz="1800" dirty="0" smtClean="0">
                <a:solidFill>
                  <a:schemeClr val="bg1"/>
                </a:solidFill>
              </a:rPr>
              <a:t>    7.2 Участие во Всероссийской научно-практической конференции "Молодые ученые в решении актуальных проблем науки". 11 студентов приняли очное участие во Всероссийской научно-практической конференции «Молодые ученые в решении актуальных проблем науки» в </a:t>
            </a:r>
            <a:r>
              <a:rPr lang="ru-RU" sz="1800" dirty="0" err="1" smtClean="0">
                <a:solidFill>
                  <a:schemeClr val="bg1"/>
                </a:solidFill>
              </a:rPr>
              <a:t>СибГТУ</a:t>
            </a:r>
            <a:r>
              <a:rPr lang="ru-RU" sz="1800" dirty="0" smtClean="0">
                <a:solidFill>
                  <a:schemeClr val="bg1"/>
                </a:solidFill>
              </a:rPr>
              <a:t>. По секции «Технология и машины лесного хозяйства и лесозаготовок» студент филиала занял III место.</a:t>
            </a:r>
          </a:p>
          <a:p>
            <a:r>
              <a:rPr lang="ru-RU" sz="1800" dirty="0" smtClean="0">
                <a:solidFill>
                  <a:schemeClr val="bg1"/>
                </a:solidFill>
              </a:rPr>
              <a:t>    7.3 Восемь студентов приняли очное участие в Международной научной студенческой конференции «Студент и научно-технический прогресс» в г. Новосибирске. </a:t>
            </a:r>
          </a:p>
          <a:p>
            <a:r>
              <a:rPr lang="ru-RU" sz="1800" dirty="0" smtClean="0">
                <a:solidFill>
                  <a:schemeClr val="bg1"/>
                </a:solidFill>
              </a:rPr>
              <a:t>    7.4 Семь студентов приняли очное участие в Международной экологической студенческой конференции «Экология России и сопредельных территорий». По секции «Экономика рационального природопользования» 4 студентов заняли III место.</a:t>
            </a:r>
          </a:p>
          <a:p>
            <a:r>
              <a:rPr lang="ru-RU" sz="1800" dirty="0" smtClean="0">
                <a:solidFill>
                  <a:schemeClr val="bg1"/>
                </a:solidFill>
              </a:rPr>
              <a:t>	</a:t>
            </a:r>
            <a:endParaRPr lang="ru-RU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7355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 </a:t>
            </a:r>
            <a:r>
              <a:rPr lang="ru-RU" sz="1800" dirty="0" smtClean="0">
                <a:solidFill>
                  <a:schemeClr val="bg1"/>
                </a:solidFill>
              </a:rPr>
              <a:t>7.5 В I Региональной научно-практической конференции «Экология, рациональное природопользование и охрана окружающей среды» В </a:t>
            </a:r>
            <a:r>
              <a:rPr lang="ru-RU" sz="1800" dirty="0" err="1" smtClean="0">
                <a:solidFill>
                  <a:schemeClr val="bg1"/>
                </a:solidFill>
              </a:rPr>
              <a:t>Лф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СибГТУ</a:t>
            </a:r>
            <a:r>
              <a:rPr lang="ru-RU" sz="1800" dirty="0" smtClean="0">
                <a:solidFill>
                  <a:schemeClr val="bg1"/>
                </a:solidFill>
              </a:rPr>
              <a:t> приняли участие 26 студентов. По секции «Экологические проблемы региона» 2 студентов филиала заняли I место, 1 – II место, 2 – III место.</a:t>
            </a:r>
          </a:p>
          <a:p>
            <a:r>
              <a:rPr lang="ru-RU" sz="1800" dirty="0" smtClean="0">
                <a:solidFill>
                  <a:schemeClr val="bg1"/>
                </a:solidFill>
              </a:rPr>
              <a:t>    7.6 В региональной олимпиаде «Промышленная экология и </a:t>
            </a:r>
            <a:r>
              <a:rPr lang="ru-RU" sz="1800" dirty="0" err="1" smtClean="0">
                <a:solidFill>
                  <a:schemeClr val="bg1"/>
                </a:solidFill>
              </a:rPr>
              <a:t>валеология</a:t>
            </a:r>
            <a:r>
              <a:rPr lang="ru-RU" sz="1800" dirty="0" smtClean="0">
                <a:solidFill>
                  <a:schemeClr val="bg1"/>
                </a:solidFill>
              </a:rPr>
              <a:t>» в </a:t>
            </a:r>
            <a:r>
              <a:rPr lang="ru-RU" sz="1800" dirty="0" err="1" smtClean="0">
                <a:solidFill>
                  <a:schemeClr val="bg1"/>
                </a:solidFill>
              </a:rPr>
              <a:t>СибГТУ</a:t>
            </a:r>
            <a:r>
              <a:rPr lang="ru-RU" sz="1800" dirty="0" smtClean="0">
                <a:solidFill>
                  <a:schemeClr val="bg1"/>
                </a:solidFill>
              </a:rPr>
              <a:t> приняли участие 9 студентов, по секции «Эколого-экономические проблемы общества» студент филиала занял II место.</a:t>
            </a:r>
          </a:p>
          <a:p>
            <a:r>
              <a:rPr lang="ru-RU" sz="1800" dirty="0" smtClean="0">
                <a:solidFill>
                  <a:schemeClr val="bg1"/>
                </a:solidFill>
              </a:rPr>
              <a:t>    7.7 В проекте «Территория инициативной молодежи Бирюса-2011» в смене «Инновационный прорыв» приняли участие 5 студентов; 1 студент - в смене «Краевая школа лидеров»; в Международном образовательном форуме «Селигер-2011» - два человека. Студентка филиала приняла участие в Международном молодежном инновационном форуме «</a:t>
            </a:r>
            <a:r>
              <a:rPr lang="ru-RU" sz="1800" dirty="0" err="1" smtClean="0">
                <a:solidFill>
                  <a:schemeClr val="bg1"/>
                </a:solidFill>
              </a:rPr>
              <a:t>Interra</a:t>
            </a:r>
            <a:r>
              <a:rPr lang="ru-RU" sz="1800" dirty="0" smtClean="0">
                <a:solidFill>
                  <a:schemeClr val="bg1"/>
                </a:solidFill>
              </a:rPr>
              <a:t>» в г. Новосибирске.</a:t>
            </a:r>
          </a:p>
          <a:p>
            <a:r>
              <a:rPr lang="ru-RU" sz="1800" dirty="0" smtClean="0">
                <a:solidFill>
                  <a:schemeClr val="bg1"/>
                </a:solidFill>
              </a:rPr>
              <a:t>    7.8 Двое студентов приняли участие в краевом молодежном проекте «Инновационный прорыв». Студентка филиала вошла в число победителей конкурсного отбора инновационных менеджеров, проходившего в рамках проекта.</a:t>
            </a:r>
          </a:p>
          <a:p>
            <a:r>
              <a:rPr lang="ru-RU" sz="1800" dirty="0" smtClean="0">
                <a:solidFill>
                  <a:schemeClr val="bg1"/>
                </a:solidFill>
              </a:rPr>
              <a:t>    7.9 В рамках мероприятия «Дни науки </a:t>
            </a:r>
            <a:r>
              <a:rPr lang="ru-RU" sz="1800" dirty="0" err="1" smtClean="0">
                <a:solidFill>
                  <a:schemeClr val="bg1"/>
                </a:solidFill>
              </a:rPr>
              <a:t>Лф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СибГТУ</a:t>
            </a:r>
            <a:r>
              <a:rPr lang="ru-RU" sz="1800" dirty="0" smtClean="0">
                <a:solidFill>
                  <a:schemeClr val="bg1"/>
                </a:solidFill>
              </a:rPr>
              <a:t>» приняли участие 17 студентов, представившие 10 научно-исследовательских проектов.</a:t>
            </a:r>
          </a:p>
          <a:p>
            <a:pPr lvl="0"/>
            <a:r>
              <a:rPr lang="ru-RU" sz="1800" dirty="0" smtClean="0">
                <a:solidFill>
                  <a:schemeClr val="bg1"/>
                </a:solidFill>
              </a:rPr>
              <a:t>	8. 10 студентов являются участниками проектов в рамках муниципального заказа по договору с администрацией г. </a:t>
            </a:r>
            <a:r>
              <a:rPr lang="ru-RU" sz="1800" dirty="0" err="1" smtClean="0">
                <a:solidFill>
                  <a:schemeClr val="bg1"/>
                </a:solidFill>
              </a:rPr>
              <a:t>Лесосибирска</a:t>
            </a:r>
            <a:r>
              <a:rPr lang="ru-RU" sz="1800" dirty="0" smtClean="0">
                <a:solidFill>
                  <a:schemeClr val="bg1"/>
                </a:solidFill>
              </a:rPr>
              <a:t> (объем финансирования – 15 тыс. руб.), 2 студента – по договору с администрацией </a:t>
            </a:r>
            <a:r>
              <a:rPr lang="ru-RU" sz="1800" dirty="0" err="1" smtClean="0">
                <a:solidFill>
                  <a:schemeClr val="bg1"/>
                </a:solidFill>
              </a:rPr>
              <a:t>Кежемского</a:t>
            </a:r>
            <a:r>
              <a:rPr lang="ru-RU" sz="1800" dirty="0" smtClean="0">
                <a:solidFill>
                  <a:schemeClr val="bg1"/>
                </a:solidFill>
              </a:rPr>
              <a:t> района.</a:t>
            </a:r>
          </a:p>
          <a:p>
            <a:pPr lvl="0"/>
            <a:r>
              <a:rPr lang="ru-RU" sz="1800" dirty="0" smtClean="0">
                <a:solidFill>
                  <a:schemeClr val="bg1"/>
                </a:solidFill>
              </a:rPr>
              <a:t>	9. В конкурсе на соискание краевых именных стипендий приняли участие 4 студента. </a:t>
            </a:r>
          </a:p>
          <a:p>
            <a:pPr lvl="0"/>
            <a:r>
              <a:rPr lang="ru-RU" sz="1800" dirty="0" smtClean="0">
                <a:solidFill>
                  <a:schemeClr val="bg1"/>
                </a:solidFill>
              </a:rPr>
              <a:t>	10. Один студент является лауреатом Молодежной премии города </a:t>
            </a:r>
            <a:r>
              <a:rPr lang="ru-RU" sz="1800" dirty="0" err="1" smtClean="0">
                <a:solidFill>
                  <a:schemeClr val="bg1"/>
                </a:solidFill>
              </a:rPr>
              <a:t>Лесосибирска</a:t>
            </a:r>
            <a:r>
              <a:rPr lang="ru-RU" sz="1800" dirty="0" smtClean="0">
                <a:solidFill>
                  <a:schemeClr val="bg1"/>
                </a:solidFill>
              </a:rPr>
              <a:t>.</a:t>
            </a:r>
          </a:p>
          <a:p>
            <a:pPr lvl="0"/>
            <a:r>
              <a:rPr lang="ru-RU" sz="1800" dirty="0" smtClean="0">
                <a:solidFill>
                  <a:schemeClr val="bg1"/>
                </a:solidFill>
              </a:rPr>
              <a:t>	11. В рамках городского конкурса «Студенческая весна-2011» в номинации «Наука» I место заняли 2 студента, II место – 2 студента, III место – 2 студента</a:t>
            </a:r>
            <a:r>
              <a:rPr lang="ru-RU" sz="2000" dirty="0" smtClean="0"/>
              <a:t>. </a:t>
            </a:r>
            <a:endParaRPr lang="ru-RU" sz="1900" dirty="0" err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Диаграмма 2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09700" y="3743325"/>
            <a:ext cx="7305675" cy="311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Диаграмма 1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09700" y="571500"/>
            <a:ext cx="7353300" cy="310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27591"/>
            <a:ext cx="8915400" cy="574158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Квалификация  педагогических работников</a:t>
            </a:r>
            <a:r>
              <a:rPr lang="ru-RU" sz="2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2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endParaRPr lang="ru-RU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12493" y="2841908"/>
            <a:ext cx="21980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а) по </a:t>
            </a:r>
            <a:r>
              <a:rPr lang="ru-RU" dirty="0" err="1" smtClean="0"/>
              <a:t>физлицам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288644" y="6212520"/>
            <a:ext cx="19502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б) по ставкам</a:t>
            </a:r>
            <a:endParaRPr lang="ru-RU" dirty="0"/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5070475" y="632671"/>
            <a:ext cx="40735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1600" b="1" i="1" dirty="0" err="1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Аккредитационный</a:t>
            </a:r>
            <a:r>
              <a:rPr lang="ru-RU" sz="1600" b="1" i="1" dirty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показатель -60 %</a:t>
            </a: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4548106" y="4158281"/>
            <a:ext cx="40735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1600" b="1" i="1" dirty="0" err="1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Аккредитационный</a:t>
            </a:r>
            <a:r>
              <a:rPr lang="ru-RU" sz="1600" b="1" i="1" dirty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показатель -60 %</a:t>
            </a:r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5070475" y="1520825"/>
            <a:ext cx="40735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1600" b="1" i="1" dirty="0" err="1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Аккредитационный</a:t>
            </a:r>
            <a:r>
              <a:rPr lang="ru-RU" sz="1600" b="1" i="1" dirty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показатель -10 %</a:t>
            </a:r>
          </a:p>
        </p:txBody>
      </p:sp>
      <p:sp>
        <p:nvSpPr>
          <p:cNvPr id="16" name="Rectangle 13"/>
          <p:cNvSpPr>
            <a:spLocks noChangeArrowheads="1"/>
          </p:cNvSpPr>
          <p:nvPr/>
        </p:nvSpPr>
        <p:spPr bwMode="auto">
          <a:xfrm>
            <a:off x="4569277" y="4755366"/>
            <a:ext cx="40735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1600" b="1" i="1" dirty="0" err="1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Аккредитационный</a:t>
            </a:r>
            <a:r>
              <a:rPr lang="ru-RU" sz="1600" b="1" i="1" dirty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показатель -10 %</a:t>
            </a: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2485159" y="1344633"/>
            <a:ext cx="4560125" cy="23751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2485530" y="2404506"/>
            <a:ext cx="4560125" cy="23751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2545155" y="5610595"/>
            <a:ext cx="4560125" cy="23751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564204" y="4649066"/>
            <a:ext cx="4560125" cy="23751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Диаграмма 3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7650" y="1400175"/>
            <a:ext cx="8220075" cy="491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4765779" y="2462750"/>
            <a:ext cx="40735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1600" b="1" i="1" dirty="0" err="1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Аккредитационный</a:t>
            </a:r>
            <a:r>
              <a:rPr lang="ru-RU" sz="1600" b="1" i="1" dirty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показатель - 50 %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132079" y="929981"/>
            <a:ext cx="30233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Доля штатных ППС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556534" y="3134219"/>
            <a:ext cx="4244191" cy="1855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53144" y="246551"/>
            <a:ext cx="83246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Динамика поступления в аспирантуру и докторантуру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847143" y="6008043"/>
            <a:ext cx="1346266" cy="338554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ru-RU" sz="1600" dirty="0" smtClean="0"/>
              <a:t>* - докторант</a:t>
            </a:r>
            <a:endParaRPr lang="ru-RU" sz="16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ph type="tbl" idx="1"/>
          </p:nvPr>
        </p:nvGraphicFramePr>
        <p:xfrm>
          <a:off x="200023" y="1228727"/>
          <a:ext cx="8610604" cy="5295897"/>
        </p:xfrm>
        <a:graphic>
          <a:graphicData uri="http://schemas.openxmlformats.org/drawingml/2006/table">
            <a:tbl>
              <a:tblPr/>
              <a:tblGrid>
                <a:gridCol w="1896774"/>
                <a:gridCol w="1342766"/>
                <a:gridCol w="1342766"/>
                <a:gridCol w="1342766"/>
                <a:gridCol w="1342766"/>
                <a:gridCol w="1342766"/>
              </a:tblGrid>
              <a:tr h="751369">
                <a:tc row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Вид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аспирантуры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</a:rPr>
                        <a:t>Поступило, человек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984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2007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2008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2009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20</a:t>
                      </a:r>
                      <a:r>
                        <a:rPr lang="en-US" sz="1600"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2011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98436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Очная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2+1*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1+1*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9220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Заочная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98436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Всего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4+1*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2+1*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1525" y="447675"/>
            <a:ext cx="7772400" cy="504825"/>
          </a:xfrm>
        </p:spPr>
        <p:txBody>
          <a:bodyPr/>
          <a:lstStyle/>
          <a:p>
            <a:r>
              <a:rPr lang="ru-RU" sz="2400" b="1" kern="1200" dirty="0" smtClean="0">
                <a:solidFill>
                  <a:schemeClr val="bg1"/>
                </a:solidFill>
              </a:rPr>
              <a:t>Количество обучающихся по специальностям аспирантуры и докторантуры</a:t>
            </a:r>
            <a:r>
              <a:rPr lang="ru-RU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518778" y="6405860"/>
            <a:ext cx="2511970" cy="30777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1400" spc="45" dirty="0" smtClean="0">
                <a:latin typeface="Times New Roman"/>
                <a:ea typeface="Times New Roman"/>
              </a:rPr>
              <a:t>*- докторант, **- соискатель</a:t>
            </a:r>
            <a:endParaRPr lang="ru-RU" sz="1400" spc="45" dirty="0">
              <a:latin typeface="Times New Roman"/>
              <a:ea typeface="Times New Roman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ph type="tbl" idx="1"/>
          </p:nvPr>
        </p:nvGraphicFramePr>
        <p:xfrm>
          <a:off x="447672" y="1047751"/>
          <a:ext cx="8248652" cy="5130399"/>
        </p:xfrm>
        <a:graphic>
          <a:graphicData uri="http://schemas.openxmlformats.org/drawingml/2006/table">
            <a:tbl>
              <a:tblPr/>
              <a:tblGrid>
                <a:gridCol w="3773201"/>
                <a:gridCol w="1019436"/>
                <a:gridCol w="1019436"/>
                <a:gridCol w="1018628"/>
                <a:gridCol w="1151913"/>
                <a:gridCol w="133019"/>
                <a:gridCol w="133019"/>
              </a:tblGrid>
              <a:tr h="217154">
                <a:tc row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Шифр специальности</a:t>
                      </a:r>
                    </a:p>
                  </a:txBody>
                  <a:tcPr marL="52273" marR="5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Год обучения</a:t>
                      </a:r>
                    </a:p>
                  </a:txBody>
                  <a:tcPr marL="52273" marR="5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5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52273" marR="5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52273" marR="5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52273" marR="5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52273" marR="5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89858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55">
                          <a:latin typeface="Times New Roman"/>
                          <a:ea typeface="Times New Roman"/>
                        </a:rPr>
                        <a:t>05.21.05 - Технология и </a:t>
                      </a:r>
                      <a:r>
                        <a:rPr lang="ru-RU" sz="1400" spc="50">
                          <a:latin typeface="Times New Roman"/>
                          <a:ea typeface="Times New Roman"/>
                        </a:rPr>
                        <a:t>оборудование </a:t>
                      </a:r>
                      <a:r>
                        <a:rPr lang="ru-RU" sz="1400" spc="45">
                          <a:latin typeface="Times New Roman"/>
                          <a:ea typeface="Times New Roman"/>
                        </a:rPr>
                        <a:t>деревообрабатывающих </a:t>
                      </a:r>
                      <a:r>
                        <a:rPr lang="ru-RU" sz="1400" spc="40">
                          <a:latin typeface="Times New Roman"/>
                          <a:ea typeface="Times New Roman"/>
                        </a:rPr>
                        <a:t>производств, </a:t>
                      </a:r>
                      <a:r>
                        <a:rPr lang="ru-RU" sz="1400" spc="50">
                          <a:latin typeface="Times New Roman"/>
                          <a:ea typeface="Times New Roman"/>
                        </a:rPr>
                        <a:t>древесиноведение</a:t>
                      </a:r>
                      <a:r>
                        <a:rPr lang="ru-RU" sz="1400"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52273" marR="5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(Якушев)</a:t>
                      </a:r>
                    </a:p>
                  </a:txBody>
                  <a:tcPr marL="52273" marR="5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52273" marR="5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1*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(Зарипов Ш.Г.)</a:t>
                      </a:r>
                    </a:p>
                  </a:txBody>
                  <a:tcPr marL="52273" marR="5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52273" marR="5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3098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45">
                          <a:latin typeface="Times New Roman"/>
                          <a:ea typeface="Times New Roman"/>
                        </a:rPr>
                        <a:t>05.21.01 Технология и машины лесного хозяйства и лесозаготовок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52273" marR="5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52273" marR="5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52273" marR="5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52273" marR="5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52273" marR="5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65929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45" dirty="0">
                          <a:latin typeface="Times New Roman"/>
                          <a:ea typeface="Times New Roman"/>
                        </a:rPr>
                        <a:t>05.21.03 - Технология и оборудование химической переработки древесины, химия древесины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52273" marR="5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spc="45">
                        <a:latin typeface="Times New Roman"/>
                        <a:ea typeface="Times New Roman"/>
                      </a:endParaRPr>
                    </a:p>
                  </a:txBody>
                  <a:tcPr marL="52273" marR="5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spc="45">
                        <a:latin typeface="Times New Roman"/>
                        <a:ea typeface="Times New Roman"/>
                      </a:endParaRPr>
                    </a:p>
                  </a:txBody>
                  <a:tcPr marL="52273" marR="5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45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45">
                          <a:latin typeface="Times New Roman"/>
                          <a:ea typeface="Times New Roman"/>
                        </a:rPr>
                        <a:t>(Зырянов)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45">
                          <a:latin typeface="Times New Roman"/>
                          <a:ea typeface="Times New Roman"/>
                        </a:rPr>
                        <a:t>1**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45">
                          <a:latin typeface="Times New Roman"/>
                          <a:ea typeface="Times New Roman"/>
                        </a:rPr>
                        <a:t>(Зарипов З.З.)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52273" marR="5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spc="45">
                        <a:latin typeface="Times New Roman"/>
                        <a:ea typeface="Times New Roman"/>
                      </a:endParaRPr>
                    </a:p>
                  </a:txBody>
                  <a:tcPr marL="52273" marR="5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2221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45">
                          <a:latin typeface="Times New Roman"/>
                          <a:ea typeface="Times New Roman"/>
                        </a:rPr>
                        <a:t>05.13.18 - Теоретические    основы математического моделирования, численные    методы    и комплексы программ 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52273" marR="5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spc="45">
                        <a:latin typeface="Times New Roman"/>
                        <a:ea typeface="Times New Roman"/>
                      </a:endParaRPr>
                    </a:p>
                  </a:txBody>
                  <a:tcPr marL="52273" marR="5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45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45">
                          <a:latin typeface="Times New Roman"/>
                          <a:ea typeface="Times New Roman"/>
                        </a:rPr>
                        <a:t>(Каверзин)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52273" marR="5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spc="45">
                        <a:latin typeface="Times New Roman"/>
                        <a:ea typeface="Times New Roman"/>
                      </a:endParaRPr>
                    </a:p>
                  </a:txBody>
                  <a:tcPr marL="52273" marR="5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spc="45">
                        <a:latin typeface="Times New Roman"/>
                        <a:ea typeface="Times New Roman"/>
                      </a:endParaRPr>
                    </a:p>
                  </a:txBody>
                  <a:tcPr marL="52273" marR="5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3914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45">
                          <a:latin typeface="Times New Roman"/>
                          <a:ea typeface="Times New Roman"/>
                        </a:rPr>
                        <a:t>08.00.05 Экономика и управление народным хозяйством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52273" marR="5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spc="45">
                        <a:latin typeface="Times New Roman"/>
                        <a:ea typeface="Times New Roman"/>
                      </a:endParaRPr>
                    </a:p>
                  </a:txBody>
                  <a:tcPr marL="52273" marR="5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spc="45">
                        <a:latin typeface="Times New Roman"/>
                        <a:ea typeface="Times New Roman"/>
                      </a:endParaRPr>
                    </a:p>
                  </a:txBody>
                  <a:tcPr marL="52273" marR="5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45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45">
                          <a:latin typeface="Times New Roman"/>
                          <a:ea typeface="Times New Roman"/>
                        </a:rPr>
                        <a:t>(Фролова)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52273" marR="5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45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45">
                          <a:latin typeface="Times New Roman"/>
                          <a:ea typeface="Times New Roman"/>
                        </a:rPr>
                        <a:t>(Пистер)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52273" marR="5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3914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45">
                          <a:latin typeface="Times New Roman"/>
                          <a:ea typeface="Times New Roman"/>
                        </a:rPr>
                        <a:t>09.00.11 – Социальная философия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52273" marR="5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spc="45">
                        <a:latin typeface="Times New Roman"/>
                        <a:ea typeface="Times New Roman"/>
                      </a:endParaRPr>
                    </a:p>
                  </a:txBody>
                  <a:tcPr marL="52273" marR="5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spc="45">
                        <a:latin typeface="Times New Roman"/>
                        <a:ea typeface="Times New Roman"/>
                      </a:endParaRPr>
                    </a:p>
                  </a:txBody>
                  <a:tcPr marL="52273" marR="5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spc="45">
                        <a:latin typeface="Times New Roman"/>
                        <a:ea typeface="Times New Roman"/>
                      </a:endParaRPr>
                    </a:p>
                  </a:txBody>
                  <a:tcPr marL="52273" marR="5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45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45">
                          <a:latin typeface="Times New Roman"/>
                          <a:ea typeface="Times New Roman"/>
                        </a:rPr>
                        <a:t>(Рябова)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52273" marR="5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1887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45">
                          <a:latin typeface="Times New Roman"/>
                          <a:ea typeface="Times New Roman"/>
                        </a:rPr>
                        <a:t>13.00.01            -   Общая педагогика,        история педагогики                   и образования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52273" marR="5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spc="45">
                        <a:latin typeface="Times New Roman"/>
                        <a:ea typeface="Times New Roman"/>
                      </a:endParaRPr>
                    </a:p>
                  </a:txBody>
                  <a:tcPr marL="52273" marR="5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spc="45">
                        <a:latin typeface="Times New Roman"/>
                        <a:ea typeface="Times New Roman"/>
                      </a:endParaRPr>
                    </a:p>
                  </a:txBody>
                  <a:tcPr marL="52273" marR="5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45">
                          <a:latin typeface="Times New Roman"/>
                          <a:ea typeface="Times New Roman"/>
                        </a:rPr>
                        <a:t>1**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45">
                          <a:latin typeface="Times New Roman"/>
                          <a:ea typeface="Times New Roman"/>
                        </a:rPr>
                        <a:t>(Тумма)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52273" marR="5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45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45">
                          <a:latin typeface="Times New Roman"/>
                          <a:ea typeface="Times New Roman"/>
                        </a:rPr>
                        <a:t>(Шишкова)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52273" marR="5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435935"/>
          </a:xfrm>
        </p:spPr>
        <p:txBody>
          <a:bodyPr/>
          <a:lstStyle/>
          <a:p>
            <a:r>
              <a:rPr lang="ru-RU" sz="2400" b="1" kern="1200" dirty="0" smtClean="0">
                <a:solidFill>
                  <a:schemeClr val="bg1"/>
                </a:solidFill>
              </a:rPr>
              <a:t>Финансирование НИР из внешних источников</a:t>
            </a:r>
            <a:endParaRPr lang="ru-RU" sz="2400" b="1" kern="1200" dirty="0">
              <a:solidFill>
                <a:schemeClr val="bg1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ph type="tbl" idx="1"/>
          </p:nvPr>
        </p:nvGraphicFramePr>
        <p:xfrm>
          <a:off x="123826" y="742947"/>
          <a:ext cx="8886824" cy="5848353"/>
        </p:xfrm>
        <a:graphic>
          <a:graphicData uri="http://schemas.openxmlformats.org/drawingml/2006/table">
            <a:tbl>
              <a:tblPr/>
              <a:tblGrid>
                <a:gridCol w="456360"/>
                <a:gridCol w="1284570"/>
                <a:gridCol w="4792725"/>
                <a:gridCol w="1188791"/>
                <a:gridCol w="1164378"/>
              </a:tblGrid>
              <a:tr h="176999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№</a:t>
                      </a:r>
                    </a:p>
                  </a:txBody>
                  <a:tcPr marL="20482" marR="20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Руководитель</a:t>
                      </a:r>
                    </a:p>
                  </a:txBody>
                  <a:tcPr marL="20482" marR="20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Наименование</a:t>
                      </a:r>
                    </a:p>
                  </a:txBody>
                  <a:tcPr marL="20482" marR="20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Источник</a:t>
                      </a:r>
                    </a:p>
                  </a:txBody>
                  <a:tcPr marL="20482" marR="20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Сумма, тыс.руб.</a:t>
                      </a:r>
                    </a:p>
                  </a:txBody>
                  <a:tcPr marL="20482" marR="20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5998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20482" marR="20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Лукин В.А.</a:t>
                      </a:r>
                    </a:p>
                  </a:txBody>
                  <a:tcPr marL="20482" marR="20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Разработка рекомендаций по повышению эффективности пассажирских перевозок</a:t>
                      </a:r>
                    </a:p>
                  </a:txBody>
                  <a:tcPr marL="20482" marR="20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Хоздоговор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0482" marR="20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20,0</a:t>
                      </a:r>
                    </a:p>
                  </a:txBody>
                  <a:tcPr marL="20482" marR="20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5998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20482" marR="20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Безруких Ю.А.</a:t>
                      </a:r>
                    </a:p>
                  </a:txBody>
                  <a:tcPr marL="20482" marR="20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Разработка инвестиционного проекта  Туристический комплекс «Центр туризма»</a:t>
                      </a:r>
                    </a:p>
                  </a:txBody>
                  <a:tcPr marL="20482" marR="20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Хоздоговор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0482" marR="20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40,0</a:t>
                      </a:r>
                    </a:p>
                  </a:txBody>
                  <a:tcPr marL="20482" marR="20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2558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3-15</a:t>
                      </a:r>
                    </a:p>
                  </a:txBody>
                  <a:tcPr marL="20482" marR="20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Чижов А.П.</a:t>
                      </a:r>
                    </a:p>
                  </a:txBody>
                  <a:tcPr marL="20482" marR="20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Предоставление услуг на проведение экспертизы технико-экономического обоснования проектов (бизнес-планов</a:t>
                      </a: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)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0482" marR="20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Хоздоговор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0482" marR="20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390,844</a:t>
                      </a:r>
                    </a:p>
                  </a:txBody>
                  <a:tcPr marL="20482" marR="20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5998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16</a:t>
                      </a:r>
                    </a:p>
                  </a:txBody>
                  <a:tcPr marL="20482" marR="20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Лукин В.А.</a:t>
                      </a:r>
                    </a:p>
                  </a:txBody>
                  <a:tcPr marL="20482" marR="20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Исследования, разработка программ и проектов с целью технического перевооружения, реконструкции и модернизации ОАО «Лесосибирский ЛДК № 1»</a:t>
                      </a:r>
                    </a:p>
                  </a:txBody>
                  <a:tcPr marL="20482" marR="20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Хоздоговор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0482" marR="20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202,5</a:t>
                      </a:r>
                    </a:p>
                  </a:txBody>
                  <a:tcPr marL="20482" marR="20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3997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17</a:t>
                      </a:r>
                    </a:p>
                  </a:txBody>
                  <a:tcPr marL="20482" marR="20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Безруких Ю.А.</a:t>
                      </a:r>
                    </a:p>
                  </a:txBody>
                  <a:tcPr marL="20482" marR="20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Перспективы создания лесопромышленного кластера</a:t>
                      </a:r>
                    </a:p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г. Лесосибирска</a:t>
                      </a:r>
                    </a:p>
                  </a:txBody>
                  <a:tcPr marL="20482" marR="20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Местный бюджет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0482" marR="20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99,9</a:t>
                      </a:r>
                    </a:p>
                  </a:txBody>
                  <a:tcPr marL="20482" marR="20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3703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18</a:t>
                      </a:r>
                    </a:p>
                  </a:txBody>
                  <a:tcPr marL="20482" marR="20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Безруких Ю.А.</a:t>
                      </a:r>
                    </a:p>
                  </a:txBody>
                  <a:tcPr marL="20482" marR="20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Разработка типовых проектов с целью увеличения количества предприятий малого бизнеса</a:t>
                      </a:r>
                    </a:p>
                  </a:txBody>
                  <a:tcPr marL="20482" marR="20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Местный бюджет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0482" marR="20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99,9</a:t>
                      </a:r>
                    </a:p>
                  </a:txBody>
                  <a:tcPr marL="20482" marR="20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8453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19</a:t>
                      </a:r>
                    </a:p>
                  </a:txBody>
                  <a:tcPr marL="20482" marR="20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Безруких Ю.А.</a:t>
                      </a:r>
                    </a:p>
                  </a:txBody>
                  <a:tcPr marL="20482" marR="20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Разработка проектов по заказу Администрации г. Лесосибирска</a:t>
                      </a:r>
                    </a:p>
                  </a:txBody>
                  <a:tcPr marL="20482" marR="20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Местный бюджет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0482" marR="20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15,0</a:t>
                      </a:r>
                    </a:p>
                  </a:txBody>
                  <a:tcPr marL="20482" marR="20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66994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20</a:t>
                      </a:r>
                    </a:p>
                  </a:txBody>
                  <a:tcPr marL="20482" marR="20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Богданов П. А. Гатина Л. С. Морозова М.С. Коротких Л.В. Крахалева А. А. Шагидулина Д. И. Гилязутдинова А.С.</a:t>
                      </a:r>
                    </a:p>
                  </a:txBody>
                  <a:tcPr marL="20482" marR="20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Конкурс по организации участия студентов, аспирантов и молодых ученых во всероссийских, международных конференциях и научных мероприятиях</a:t>
                      </a:r>
                    </a:p>
                  </a:txBody>
                  <a:tcPr marL="20482" marR="20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Российские фонды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0482" marR="20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26,326</a:t>
                      </a:r>
                    </a:p>
                  </a:txBody>
                  <a:tcPr marL="20482" marR="20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4998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21</a:t>
                      </a:r>
                    </a:p>
                  </a:txBody>
                  <a:tcPr marL="20482" marR="20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Чистова Н.Г.</a:t>
                      </a:r>
                    </a:p>
                  </a:txBody>
                  <a:tcPr marL="20482" marR="20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Совершенствование производства ДВП мокрым способом с использованием всех волокносодержащих отходов собственного производства</a:t>
                      </a:r>
                    </a:p>
                  </a:txBody>
                  <a:tcPr marL="20482" marR="20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smtClean="0">
                          <a:latin typeface="Times New Roman"/>
                          <a:ea typeface="Times New Roman"/>
                        </a:rPr>
                        <a:t>Российские фонды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0482" marR="20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780,0</a:t>
                      </a:r>
                    </a:p>
                  </a:txBody>
                  <a:tcPr marL="20482" marR="20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4998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22</a:t>
                      </a:r>
                    </a:p>
                  </a:txBody>
                  <a:tcPr marL="20482" marR="20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Петрушева Н.А.</a:t>
                      </a:r>
                    </a:p>
                  </a:txBody>
                  <a:tcPr marL="20482" marR="20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Разработка композиции для получения древесных плит специального назначения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0482" marR="20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smtClean="0">
                          <a:latin typeface="Times New Roman"/>
                          <a:ea typeface="Times New Roman"/>
                        </a:rPr>
                        <a:t>Российские фонды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0482" marR="20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50,0</a:t>
                      </a:r>
                    </a:p>
                  </a:txBody>
                  <a:tcPr marL="20482" marR="20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4998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23</a:t>
                      </a:r>
                    </a:p>
                  </a:txBody>
                  <a:tcPr marL="20482" marR="20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Морозов И.М.</a:t>
                      </a:r>
                    </a:p>
                  </a:txBody>
                  <a:tcPr marL="20482" marR="20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Разработка способа использования коры в производстве древесных плит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0482" marR="20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smtClean="0">
                          <a:latin typeface="Times New Roman"/>
                          <a:ea typeface="Times New Roman"/>
                        </a:rPr>
                        <a:t>Российские фонды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0482" marR="20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50,0</a:t>
                      </a:r>
                    </a:p>
                  </a:txBody>
                  <a:tcPr marL="20482" marR="20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4998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24</a:t>
                      </a:r>
                    </a:p>
                  </a:txBody>
                  <a:tcPr marL="20482" marR="20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Ярошенко К.О.</a:t>
                      </a:r>
                    </a:p>
                  </a:txBody>
                  <a:tcPr marL="20482" marR="20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Разработка способа утилизации кусковых отходов производства древесноволокнистых плит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0482" marR="20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smtClean="0">
                          <a:latin typeface="Times New Roman"/>
                          <a:ea typeface="Times New Roman"/>
                        </a:rPr>
                        <a:t>Российские фонды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0482" marR="20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50,0</a:t>
                      </a:r>
                    </a:p>
                  </a:txBody>
                  <a:tcPr marL="20482" marR="20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4998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25</a:t>
                      </a:r>
                    </a:p>
                  </a:txBody>
                  <a:tcPr marL="20482" marR="20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Богданов П.А.</a:t>
                      </a:r>
                    </a:p>
                  </a:txBody>
                  <a:tcPr marL="20482" marR="20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Разработка географической информационной системы для управления лесопользованием "Лес-оптима"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0482" marR="20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smtClean="0">
                          <a:latin typeface="Times New Roman"/>
                          <a:ea typeface="Times New Roman"/>
                        </a:rPr>
                        <a:t>Российские фонды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0482" marR="20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50,0</a:t>
                      </a:r>
                    </a:p>
                  </a:txBody>
                  <a:tcPr marL="20482" marR="20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4998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26</a:t>
                      </a:r>
                    </a:p>
                  </a:txBody>
                  <a:tcPr marL="20482" marR="20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Богданов Е.А.</a:t>
                      </a:r>
                    </a:p>
                  </a:txBody>
                  <a:tcPr marL="20482" marR="20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Инвентаризация зеленых насаждений г. Лесосибирска</a:t>
                      </a:r>
                    </a:p>
                  </a:txBody>
                  <a:tcPr marL="20482" marR="20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smtClean="0">
                          <a:latin typeface="Times New Roman"/>
                          <a:ea typeface="Times New Roman"/>
                        </a:rPr>
                        <a:t>Российские фонды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0482" marR="20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100,0</a:t>
                      </a:r>
                    </a:p>
                  </a:txBody>
                  <a:tcPr marL="20482" marR="20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3997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27</a:t>
                      </a:r>
                    </a:p>
                  </a:txBody>
                  <a:tcPr marL="20482" marR="20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Федорова Д.А.,</a:t>
                      </a:r>
                    </a:p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Шагидуллина Д.И.</a:t>
                      </a:r>
                    </a:p>
                  </a:txBody>
                  <a:tcPr marL="20482" marR="20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Дополнительный конкурс по организации участия студентов, аспирантов и молодых ученых во всероссийских, международных конференциях и научных мероприятиях</a:t>
                      </a:r>
                    </a:p>
                  </a:txBody>
                  <a:tcPr marL="20482" marR="20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Российские фонды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0482" marR="20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4,622</a:t>
                      </a:r>
                    </a:p>
                  </a:txBody>
                  <a:tcPr marL="20482" marR="20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5959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28</a:t>
                      </a:r>
                    </a:p>
                  </a:txBody>
                  <a:tcPr marL="20482" marR="20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Безруких Ю.А.</a:t>
                      </a:r>
                    </a:p>
                  </a:txBody>
                  <a:tcPr marL="20482" marR="20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Создание малого инновационного предприятия</a:t>
                      </a:r>
                    </a:p>
                  </a:txBody>
                  <a:tcPr marL="20482" marR="20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smtClean="0">
                          <a:latin typeface="Times New Roman"/>
                          <a:ea typeface="Times New Roman"/>
                        </a:rPr>
                        <a:t>Местный бюджет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0482" marR="20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99,9</a:t>
                      </a:r>
                    </a:p>
                  </a:txBody>
                  <a:tcPr marL="20482" marR="20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29</a:t>
                      </a:r>
                    </a:p>
                  </a:txBody>
                  <a:tcPr marL="20482" marR="20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Безруких Ю.А.</a:t>
                      </a:r>
                    </a:p>
                  </a:txBody>
                  <a:tcPr marL="20482" marR="20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Создание городского бизнес-инкубатора</a:t>
                      </a:r>
                    </a:p>
                  </a:txBody>
                  <a:tcPr marL="20482" marR="20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Местный бюджет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0482" marR="20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99,9</a:t>
                      </a:r>
                    </a:p>
                  </a:txBody>
                  <a:tcPr marL="20482" marR="20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7999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0482" marR="20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0482" marR="20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0482" marR="20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0482" marR="20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2178,892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0482" marR="20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09550" y="146462"/>
            <a:ext cx="7772400" cy="779813"/>
          </a:xfrm>
        </p:spPr>
        <p:txBody>
          <a:bodyPr/>
          <a:lstStyle/>
          <a:p>
            <a:r>
              <a:rPr lang="ru-RU" sz="2400" b="1" kern="1200" dirty="0" smtClean="0">
                <a:solidFill>
                  <a:schemeClr val="bg1"/>
                </a:solidFill>
              </a:rPr>
              <a:t>Динамика научных публикаций за 2007-2011 гг.</a:t>
            </a:r>
          </a:p>
        </p:txBody>
      </p:sp>
      <p:pic>
        <p:nvPicPr>
          <p:cNvPr id="14337" name="Диаграмма 6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9075" y="1142999"/>
            <a:ext cx="8162925" cy="513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3301" y="-150420"/>
            <a:ext cx="7772400" cy="696685"/>
          </a:xfrm>
        </p:spPr>
        <p:txBody>
          <a:bodyPr/>
          <a:lstStyle/>
          <a:p>
            <a:r>
              <a:rPr lang="ru-RU" sz="2400" b="1" kern="1200" dirty="0" smtClean="0">
                <a:solidFill>
                  <a:schemeClr val="bg1"/>
                </a:solidFill>
              </a:rPr>
              <a:t>Монографии ППС филиала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ph type="tbl" idx="1"/>
          </p:nvPr>
        </p:nvGraphicFramePr>
        <p:xfrm>
          <a:off x="219075" y="1028696"/>
          <a:ext cx="8801099" cy="5329976"/>
        </p:xfrm>
        <a:graphic>
          <a:graphicData uri="http://schemas.openxmlformats.org/drawingml/2006/table">
            <a:tbl>
              <a:tblPr/>
              <a:tblGrid>
                <a:gridCol w="520369"/>
                <a:gridCol w="1958118"/>
                <a:gridCol w="3024916"/>
                <a:gridCol w="1017281"/>
                <a:gridCol w="851355"/>
                <a:gridCol w="1429060"/>
              </a:tblGrid>
              <a:tr h="385114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№</a:t>
                      </a:r>
                    </a:p>
                  </a:txBody>
                  <a:tcPr marL="33231" marR="33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Автор (ы)</a:t>
                      </a:r>
                    </a:p>
                  </a:txBody>
                  <a:tcPr marL="33231" marR="33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Название работы</a:t>
                      </a:r>
                    </a:p>
                  </a:txBody>
                  <a:tcPr marL="33231" marR="33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Тираж</a:t>
                      </a:r>
                    </a:p>
                  </a:txBody>
                  <a:tcPr marL="33231" marR="33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Объем, п.ч.</a:t>
                      </a:r>
                    </a:p>
                  </a:txBody>
                  <a:tcPr marL="33231" marR="33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Издатель</a:t>
                      </a:r>
                    </a:p>
                  </a:txBody>
                  <a:tcPr marL="33231" marR="33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1856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33231" marR="33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Матыгулина В.Н., Чистова Н.Г.</a:t>
                      </a:r>
                    </a:p>
                  </a:txBody>
                  <a:tcPr marL="33231" marR="33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Совершенствование процесса размола в производстве древесноволокнистых плит сухим способом</a:t>
                      </a:r>
                    </a:p>
                  </a:txBody>
                  <a:tcPr marL="33231" marR="33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50</a:t>
                      </a:r>
                    </a:p>
                  </a:txBody>
                  <a:tcPr marL="33231" marR="33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7,7</a:t>
                      </a:r>
                    </a:p>
                  </a:txBody>
                  <a:tcPr marL="33231" marR="33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СибГТУ</a:t>
                      </a:r>
                    </a:p>
                  </a:txBody>
                  <a:tcPr marL="33231" marR="33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3484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33231" marR="33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Рубинская А.В., Чистова Н.Г.</a:t>
                      </a:r>
                    </a:p>
                  </a:txBody>
                  <a:tcPr marL="33231" marR="33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Использование метода флотации для улавливания древесного волокна в производстве ДВП</a:t>
                      </a:r>
                    </a:p>
                  </a:txBody>
                  <a:tcPr marL="33231" marR="33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50</a:t>
                      </a:r>
                    </a:p>
                  </a:txBody>
                  <a:tcPr marL="33231" marR="33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8,4</a:t>
                      </a:r>
                    </a:p>
                  </a:txBody>
                  <a:tcPr marL="33231" marR="33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СибГТУ</a:t>
                      </a:r>
                    </a:p>
                  </a:txBody>
                  <a:tcPr marL="33231" marR="33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3484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33231" marR="33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Мохирев А.П., Болотов О.В.</a:t>
                      </a:r>
                    </a:p>
                  </a:txBody>
                  <a:tcPr marL="33231" marR="33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Проектирование сети лесных дорог на примере предприятий Красноярского края</a:t>
                      </a:r>
                    </a:p>
                  </a:txBody>
                  <a:tcPr marL="33231" marR="33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50</a:t>
                      </a:r>
                    </a:p>
                  </a:txBody>
                  <a:tcPr marL="33231" marR="33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11,1</a:t>
                      </a:r>
                    </a:p>
                  </a:txBody>
                  <a:tcPr marL="33231" marR="33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СибГТУ</a:t>
                      </a:r>
                    </a:p>
                  </a:txBody>
                  <a:tcPr marL="33231" marR="33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70226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33231" marR="33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Мазурова Е.Н.</a:t>
                      </a:r>
                    </a:p>
                  </a:txBody>
                  <a:tcPr marL="33231" marR="33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Новая экономическая рациональность в формировании политики развития предприятий лесного комплекса г. Лесосибирска</a:t>
                      </a:r>
                    </a:p>
                  </a:txBody>
                  <a:tcPr marL="33231" marR="33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50</a:t>
                      </a:r>
                    </a:p>
                  </a:txBody>
                  <a:tcPr marL="33231" marR="33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9,7</a:t>
                      </a:r>
                    </a:p>
                  </a:txBody>
                  <a:tcPr marL="33231" marR="33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СибГТУ</a:t>
                      </a:r>
                    </a:p>
                  </a:txBody>
                  <a:tcPr marL="33231" marR="33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1856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33231" marR="33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Безруких Ю.А., Левшина В.В.</a:t>
                      </a:r>
                    </a:p>
                  </a:txBody>
                  <a:tcPr marL="33231" marR="33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Формирование системы менеджмента качества управляющей организации жилищно-коммунального хозяйства</a:t>
                      </a:r>
                    </a:p>
                  </a:txBody>
                  <a:tcPr marL="33231" marR="33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50</a:t>
                      </a:r>
                    </a:p>
                  </a:txBody>
                  <a:tcPr marL="33231" marR="33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5,7</a:t>
                      </a:r>
                    </a:p>
                  </a:txBody>
                  <a:tcPr marL="33231" marR="33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СибГТУ</a:t>
                      </a:r>
                    </a:p>
                  </a:txBody>
                  <a:tcPr marL="33231" marR="33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3484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33231" marR="33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Ветшева В.Ф., Герасимова М.М. и др.</a:t>
                      </a:r>
                    </a:p>
                  </a:txBody>
                  <a:tcPr marL="33231" marR="33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Проблемы экономики и управления предприятиями, отраслями, комплексами. Кн. 16</a:t>
                      </a:r>
                    </a:p>
                  </a:txBody>
                  <a:tcPr marL="33231" marR="33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500</a:t>
                      </a:r>
                    </a:p>
                  </a:txBody>
                  <a:tcPr marL="33231" marR="33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15,4</a:t>
                      </a:r>
                    </a:p>
                  </a:txBody>
                  <a:tcPr marL="33231" marR="33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СИБПРИНТ</a:t>
                      </a:r>
                    </a:p>
                  </a:txBody>
                  <a:tcPr marL="33231" marR="33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3484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33231" marR="33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Чуваева А.И., Алашкевич Ю.Д., Лукин В.А.</a:t>
                      </a:r>
                    </a:p>
                  </a:txBody>
                  <a:tcPr marL="33231" marR="33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Техническое перевооружение как основной фактор эффективного развития предприятий ЛПК</a:t>
                      </a:r>
                    </a:p>
                  </a:txBody>
                  <a:tcPr marL="33231" marR="33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50</a:t>
                      </a:r>
                    </a:p>
                  </a:txBody>
                  <a:tcPr marL="33231" marR="33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7,5</a:t>
                      </a:r>
                    </a:p>
                  </a:txBody>
                  <a:tcPr marL="33231" marR="33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СибГТУ</a:t>
                      </a:r>
                    </a:p>
                  </a:txBody>
                  <a:tcPr marL="33231" marR="33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1856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33231" marR="33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Василистова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Т.В., Пономарев В.В.</a:t>
                      </a:r>
                    </a:p>
                  </a:txBody>
                  <a:tcPr marL="33231" marR="33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Проектирование фитнес-технологий в физическом воспитании студенток вуза, проживающих в условиях северных регионов</a:t>
                      </a:r>
                    </a:p>
                  </a:txBody>
                  <a:tcPr marL="33231" marR="33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500</a:t>
                      </a:r>
                    </a:p>
                  </a:txBody>
                  <a:tcPr marL="33231" marR="33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11,2</a:t>
                      </a:r>
                    </a:p>
                  </a:txBody>
                  <a:tcPr marL="33231" marR="33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СибГТУ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33231" marR="33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897385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dirty="0" smtClean="0">
                <a:solidFill>
                  <a:schemeClr val="bg1"/>
                </a:solidFill>
              </a:rPr>
              <a:t>	1. Участие в конкурсе индивидуальных проектов студентов и аспирантов КГАУ «Красноярский краевой фонд поддержки научной и научно-технической деятельности». В 2011 г. направлено 4 проекта. 3 студента получили гранты на общую сумму 150 тыс. рублей.</a:t>
            </a:r>
          </a:p>
          <a:p>
            <a:pPr lvl="0"/>
            <a:r>
              <a:rPr lang="ru-RU" sz="2000" dirty="0" smtClean="0">
                <a:solidFill>
                  <a:schemeClr val="bg1"/>
                </a:solidFill>
              </a:rPr>
              <a:t>	2. Участие в конкурсе грантов КГАУ «Красноярский краевой фонд поддержки научной и научно-технической деятельности»</a:t>
            </a:r>
            <a:r>
              <a:rPr lang="ru-RU" sz="2000" u="sng" dirty="0" smtClean="0">
                <a:solidFill>
                  <a:schemeClr val="bg1"/>
                </a:solidFill>
                <a:hlinkClick r:id="rId2"/>
              </a:rPr>
              <a:t> по организации участия студентов, аспирантов и молодых ученых во всероссийских, международных конференциях и научных </a:t>
            </a:r>
            <a:r>
              <a:rPr lang="ru-RU" sz="2000" dirty="0" smtClean="0">
                <a:solidFill>
                  <a:schemeClr val="bg1"/>
                </a:solidFill>
              </a:rPr>
              <a:t>мероприятиях. В 2011 г. направлено 8 заявок. 7 студентов получили гранты на общую сумму 26326,5 рублей.</a:t>
            </a:r>
          </a:p>
          <a:p>
            <a:pPr lvl="0"/>
            <a:r>
              <a:rPr lang="ru-RU" sz="2000" u="sng" dirty="0" smtClean="0">
                <a:solidFill>
                  <a:schemeClr val="bg1"/>
                </a:solidFill>
                <a:hlinkClick r:id="rId2"/>
              </a:rPr>
              <a:t> 	3. Участие в дополнительном конкурсе грантов КГАУ «Красноярский краевой фонд поддержки научной и научно-технической деятельности» по организации участия студентов, аспирантов и молодых ученых во всероссийских, международных конференциях и научных </a:t>
            </a:r>
            <a:r>
              <a:rPr lang="ru-RU" sz="2000" dirty="0" smtClean="0">
                <a:solidFill>
                  <a:schemeClr val="bg1"/>
                </a:solidFill>
              </a:rPr>
              <a:t>мероприятиях. В 2011 г. направлено 7 заявок. 2 студента получили гранты на общую сумму 4622 рублей.</a:t>
            </a:r>
          </a:p>
          <a:p>
            <a:pPr lvl="0"/>
            <a:r>
              <a:rPr lang="ru-RU" sz="2000" dirty="0" smtClean="0">
                <a:solidFill>
                  <a:schemeClr val="bg1"/>
                </a:solidFill>
              </a:rPr>
              <a:t>	4. Участие в конкурсе студенческих проектов по заказу муниципальных образований Красноярского края КГАУ «Красноярский краевой фонд поддержки научной и научно-технической деятельности». В 2011 г. направлено 6 проектов. Один студент филиала получил грант на сумму 100 тыс. рублей.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37900" y="270656"/>
            <a:ext cx="76836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Основные результаты </a:t>
            </a:r>
            <a:r>
              <a:rPr lang="ru-RU" b="1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НИРс</a:t>
            </a:r>
            <a:endParaRPr lang="ru-RU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формление по умолчанию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2.xml><?xml version="1.0" encoding="utf-8"?>
<a:themeOverride xmlns:a="http://schemas.openxmlformats.org/drawingml/2006/main">
  <a:clrScheme name="Оформление по умолчанию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4234</TotalTime>
  <Words>927</Words>
  <Application>Microsoft PowerPoint</Application>
  <PresentationFormat>Экран (4:3)</PresentationFormat>
  <Paragraphs>253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Оформление по умолчанию</vt:lpstr>
      <vt:lpstr>Итоги научно-исследовательской деятельности в Лесосибирском филиале СибГТУ за 2011 г. </vt:lpstr>
      <vt:lpstr> Квалификация  педагогических работников </vt:lpstr>
      <vt:lpstr>Слайд 3</vt:lpstr>
      <vt:lpstr>Слайд 4</vt:lpstr>
      <vt:lpstr>Количество обучающихся по специальностям аспирантуры и докторантуры </vt:lpstr>
      <vt:lpstr>Финансирование НИР из внешних источников</vt:lpstr>
      <vt:lpstr>Динамика научных публикаций за 2007-2011 гг.</vt:lpstr>
      <vt:lpstr>Монографии ППС филиала</vt:lpstr>
      <vt:lpstr>Слайд 9</vt:lpstr>
      <vt:lpstr>Слайд 10</vt:lpstr>
      <vt:lpstr>Слайд 11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Информационный материал к докладу по диссертационной работе Кацик Дарьи Евгеньевны на тему: «Теоретические аспекты экономической безопасности региона как субъекта внешнеэкономической безопасности (на примере Красноярского края)»</dc:title>
  <dc:creator>Пользователь</dc:creator>
  <cp:lastModifiedBy>гспд</cp:lastModifiedBy>
  <cp:revision>416</cp:revision>
  <cp:lastPrinted>2004-12-27T01:33:29Z</cp:lastPrinted>
  <dcterms:created xsi:type="dcterms:W3CDTF">2003-11-16T15:46:39Z</dcterms:created>
  <dcterms:modified xsi:type="dcterms:W3CDTF">2014-01-06T05:23:53Z</dcterms:modified>
</cp:coreProperties>
</file>